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4"/>
    <p:sldMasterId id="214748370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Oswald ExtraLight"/>
      <p:regular r:id="rId45"/>
      <p:bold r:id="rId46"/>
    </p:embeddedFont>
    <p:embeddedFont>
      <p:font typeface="Fira Code Light"/>
      <p:regular r:id="rId47"/>
      <p:bold r:id="rId48"/>
    </p:embeddedFont>
    <p:embeddedFont>
      <p:font typeface="Oswald Medium"/>
      <p:regular r:id="rId49"/>
      <p:bold r:id="rId50"/>
    </p:embeddedFont>
    <p:embeddedFont>
      <p:font typeface="Bebas Neue"/>
      <p:regular r:id="rId51"/>
    </p:embeddedFont>
    <p:embeddedFont>
      <p:font typeface="Oswald Light"/>
      <p:regular r:id="rId52"/>
      <p:bold r:id="rId53"/>
    </p:embeddedFont>
    <p:embeddedFont>
      <p:font typeface="Fira Code"/>
      <p:regular r:id="rId54"/>
      <p:bold r:id="rId55"/>
    </p:embeddedFont>
    <p:embeddedFont>
      <p:font typeface="Oswald SemiBold"/>
      <p:regular r:id="rId56"/>
      <p:bold r:id="rId57"/>
    </p:embeddedFont>
    <p:embeddedFont>
      <p:font typeface="Oswald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OswaldExtraLight-bold.fntdata"/><Relationship Id="rId45" Type="http://schemas.openxmlformats.org/officeDocument/2006/relationships/font" Target="fonts/OswaldExtra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CodeLight-bold.fntdata"/><Relationship Id="rId47" Type="http://schemas.openxmlformats.org/officeDocument/2006/relationships/font" Target="fonts/FiraCodeLight-regular.fntdata"/><Relationship Id="rId49" Type="http://schemas.openxmlformats.org/officeDocument/2006/relationships/font" Target="fonts/Oswald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ebasNeue-regular.fntdata"/><Relationship Id="rId50" Type="http://schemas.openxmlformats.org/officeDocument/2006/relationships/font" Target="fonts/OswaldMedium-bold.fntdata"/><Relationship Id="rId53" Type="http://schemas.openxmlformats.org/officeDocument/2006/relationships/font" Target="fonts/OswaldLight-bold.fntdata"/><Relationship Id="rId52" Type="http://schemas.openxmlformats.org/officeDocument/2006/relationships/font" Target="fonts/OswaldLight-regular.fntdata"/><Relationship Id="rId11" Type="http://schemas.openxmlformats.org/officeDocument/2006/relationships/slide" Target="slides/slide5.xml"/><Relationship Id="rId55" Type="http://schemas.openxmlformats.org/officeDocument/2006/relationships/font" Target="fonts/FiraCode-bold.fntdata"/><Relationship Id="rId10" Type="http://schemas.openxmlformats.org/officeDocument/2006/relationships/slide" Target="slides/slide4.xml"/><Relationship Id="rId54" Type="http://schemas.openxmlformats.org/officeDocument/2006/relationships/font" Target="fonts/FiraCode-regular.fntdata"/><Relationship Id="rId13" Type="http://schemas.openxmlformats.org/officeDocument/2006/relationships/slide" Target="slides/slide7.xml"/><Relationship Id="rId57" Type="http://schemas.openxmlformats.org/officeDocument/2006/relationships/font" Target="fonts/OswaldSemiBold-bold.fntdata"/><Relationship Id="rId12" Type="http://schemas.openxmlformats.org/officeDocument/2006/relationships/slide" Target="slides/slide6.xml"/><Relationship Id="rId56" Type="http://schemas.openxmlformats.org/officeDocument/2006/relationships/font" Target="fonts/Oswald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Oswald-bold.fntdata"/><Relationship Id="rId14" Type="http://schemas.openxmlformats.org/officeDocument/2006/relationships/slide" Target="slides/slide8.xml"/><Relationship Id="rId58" Type="http://schemas.openxmlformats.org/officeDocument/2006/relationships/font" Target="fonts/Oswa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a8b122bd97_2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a8b122bd97_2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a8b122bd97_2_2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a8b122bd97_2_2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b276e18cd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b276e18cd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b276e18cd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b276e18cd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b276e18cd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b276e18cd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b276e18cd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b276e18cd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b276e18cd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b276e18cd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b276e18cd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b276e18cd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b276e18cd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b276e18cd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b276e18c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b276e18c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b276e18cd1_1_1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b276e18cd1_1_1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a8b122bd97_2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a8b122bd97_2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b276e18cd1_1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b276e18cd1_1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b276e18cd1_1_1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b276e18cd1_1_1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b276e18cd1_1_1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b276e18cd1_1_1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b276e18cd1_1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b276e18cd1_1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b276e18cd1_1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b276e18cd1_1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b276e18cd1_1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b276e18cd1_1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b276e18c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b276e18c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b276e18cd1_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b276e18cd1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b276e18cd1_1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b276e18cd1_1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b276e18cd1_1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1b276e18cd1_1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a8b122bd97_2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a8b122bd97_2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b276e18cd1_1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b276e18cd1_1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b276e18cd1_1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b276e18cd1_1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Detecting gender is often inconclusive → it would have been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b276e18cd1_1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b276e18cd1_1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b276e18cd1_1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b276e18cd1_1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b276e18cd1_1_1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b276e18cd1_1_1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Inconsistent index (we removed some but the index is inconsistent)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1b276e18cd1_1_2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1b276e18cd1_1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b276e18cd1_1_1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1b276e18cd1_1_1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Inconsistent index (we removed some but the index is inconsistent)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1b276e18cd1_1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1b276e18cd1_1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Difficulty working with names: trait d’union, titles, long names, inconsistency, with names that are longer, weird accents, sometimes first names being included (super random) etc…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Assigning a gender to a name is surprisingly more difficult than planned →  need to be based on the first name (which are not in the attendance lists)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diversity of Europe is </a:t>
            </a:r>
            <a:r>
              <a:rPr lang="fr"/>
              <a:t>reflected</a:t>
            </a:r>
            <a:r>
              <a:rPr lang="fr"/>
              <a:t> in the diversity of the 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a Damien, parce que meme si le data etait nul, et le projet dur, heuu, merci de votre aide, et merci de nous avoir donner au gout au code.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b276e18cd1_1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b276e18cd1_1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Difficulty working with names: trait d’union, titles, long names, inconsistency, with names that are longer, weird accents,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diversity of Europe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b23a49b1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b23a49b1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b276e18cd1_1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b276e18cd1_1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b276e18cd1_1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b276e18cd1_1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b276e18c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b276e18c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a8b122bd97_2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a8b122bd97_2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a8b122bd97_2_2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a8b122bd97_2_2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4" name="Google Shape;54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5" name="Google Shape;55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" name="Google Shape;56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" name="Google Shape;57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8" name="Google Shape;58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64" name="Google Shape;64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5" name="Google Shape;65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" name="Google Shape;66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8" name="Google Shape;68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" name="Google Shape;69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4" name="Google Shape;74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5" name="Google Shape;75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" name="Google Shape;76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Google Shape;77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8" name="Google Shape;78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" name="Google Shape;79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6"/>
          <p:cNvSpPr txBox="1"/>
          <p:nvPr>
            <p:ph hasCustomPrompt="1" idx="2" type="title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3" type="title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6"/>
          <p:cNvSpPr txBox="1"/>
          <p:nvPr>
            <p:ph hasCustomPrompt="1" idx="4" type="title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6"/>
          <p:cNvSpPr txBox="1"/>
          <p:nvPr>
            <p:ph idx="5" type="subTitle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6" type="title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6"/>
          <p:cNvSpPr txBox="1"/>
          <p:nvPr>
            <p:ph hasCustomPrompt="1" idx="7" type="title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6"/>
          <p:cNvSpPr txBox="1"/>
          <p:nvPr>
            <p:ph idx="8" type="subTitle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9" type="title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6"/>
          <p:cNvSpPr txBox="1"/>
          <p:nvPr>
            <p:ph hasCustomPrompt="1" idx="13" type="title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6"/>
          <p:cNvSpPr txBox="1"/>
          <p:nvPr>
            <p:ph idx="14" type="subTitle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5" name="Google Shape;9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6" name="Google Shape;9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7" name="Google Shape;9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" name="Google Shape;9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9" name="Google Shape;9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7"/>
          <p:cNvSpPr txBox="1"/>
          <p:nvPr>
            <p:ph hasCustomPrompt="1"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6" name="Google Shape;106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7" name="Google Shape;107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8" name="Google Shape;108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10" name="Google Shape;110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 et description 1">
  <p:cSld name="SECTION_TITLE_AND_DESCRIPTION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17" name="Google Shape;117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8" name="Google Shape;118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0" name="Google Shape;120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2" type="title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19"/>
          <p:cNvSpPr txBox="1"/>
          <p:nvPr>
            <p:ph idx="3" type="subTitle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4" type="title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19"/>
          <p:cNvSpPr txBox="1"/>
          <p:nvPr>
            <p:ph idx="5" type="subTitle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6" type="title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3" name="Google Shape;133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4" name="Google Shape;134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" name="Google Shape;136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7" name="Google Shape;137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égende 1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1" name="Google Shape;141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2" name="Google Shape;142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" name="Google Shape;143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" name="Google Shape;144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5" name="Google Shape;145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" name="Google Shape;146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sur deux colonnes 1">
  <p:cSld name="TITLE_AND_TWO_COLUMNS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idx="1" type="subTitle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3" type="subTitle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4" type="subTitle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5" name="Google Shape;155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" name="Google Shape;157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" name="Google Shape;158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s chiffre 1">
  <p:cSld name="BIG_NUMBER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hasCustomPrompt="1" type="title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4" name="Google Shape;164;p22"/>
          <p:cNvSpPr txBox="1"/>
          <p:nvPr>
            <p:ph idx="1" type="subTitle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5" name="Google Shape;165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" name="Google Shape;167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" name="Google Shape;168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3"/>
          <p:cNvSpPr txBox="1"/>
          <p:nvPr>
            <p:ph idx="1" type="subTitle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2" type="title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3"/>
          <p:cNvSpPr txBox="1"/>
          <p:nvPr>
            <p:ph idx="3" type="subTitle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4" type="title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23"/>
          <p:cNvSpPr txBox="1"/>
          <p:nvPr>
            <p:ph idx="5" type="subTitle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6" type="title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23"/>
          <p:cNvSpPr txBox="1"/>
          <p:nvPr>
            <p:ph idx="7" type="subTitle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8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2" name="Google Shape;182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3" name="Google Shape;183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" name="Google Shape;184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" name="Google Shape;185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6" name="Google Shape;186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2" type="title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4"/>
          <p:cNvSpPr txBox="1"/>
          <p:nvPr>
            <p:ph idx="3" type="subTitle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4" type="title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4"/>
          <p:cNvSpPr txBox="1"/>
          <p:nvPr>
            <p:ph idx="5" type="subTitle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4"/>
          <p:cNvSpPr txBox="1"/>
          <p:nvPr>
            <p:ph idx="6" type="title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4"/>
          <p:cNvSpPr txBox="1"/>
          <p:nvPr>
            <p:ph idx="7" type="subTitle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8" type="title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4"/>
          <p:cNvSpPr txBox="1"/>
          <p:nvPr>
            <p:ph idx="9" type="subTitle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13" type="title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24"/>
          <p:cNvSpPr txBox="1"/>
          <p:nvPr>
            <p:ph idx="14" type="subTitle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3" name="Google Shape;203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" name="Google Shape;205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07" name="Google Shape;207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 txBox="1"/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2" name="Google Shape;212;p25"/>
          <p:cNvSpPr txBox="1"/>
          <p:nvPr>
            <p:ph idx="1" type="subTitle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13" name="Google Shape;213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4" name="Google Shape;214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" name="Google Shape;215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" name="Google Shape;216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7" name="Google Shape;217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" name="Google Shape;218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idx="1" type="subTitle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6"/>
          <p:cNvSpPr txBox="1"/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3" name="Google Shape;223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24" name="Google Shape;224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5" name="Google Shape;225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" name="Google Shape;226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27" name="Google Shape;227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dans une colonne 1">
  <p:cSld name="ONE_COLUMN_TEXT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grpSp>
        <p:nvGrpSpPr>
          <p:cNvPr id="233" name="Google Shape;23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4" name="Google Shape;23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" name="Google Shape;23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" name="Google Shape;23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7" name="Google Shape;23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>
            <p:ph idx="1" type="subTitle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8"/>
          <p:cNvSpPr txBox="1"/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3" name="Google Shape;243;p2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4" name="Google Shape;244;p2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2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" name="Google Shape;246;p2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47" name="Google Shape;247;p2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2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>
            <p:ph hasCustomPrompt="1"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9"/>
          <p:cNvSpPr txBox="1"/>
          <p:nvPr>
            <p:ph idx="1" type="subTitle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9"/>
          <p:cNvSpPr txBox="1"/>
          <p:nvPr>
            <p:ph hasCustomPrompt="1" idx="2" type="title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9"/>
          <p:cNvSpPr txBox="1"/>
          <p:nvPr>
            <p:ph idx="3" type="subTitle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hasCustomPrompt="1" idx="4" type="title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9"/>
          <p:cNvSpPr txBox="1"/>
          <p:nvPr>
            <p:ph idx="5" type="subTitle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7" name="Google Shape;257;p2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8" name="Google Shape;258;p2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" name="Google Shape;259;p2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2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1" name="Google Shape;261;p2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2" name="Google Shape;262;p2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6" name="Google Shape;266;p30"/>
          <p:cNvSpPr txBox="1"/>
          <p:nvPr>
            <p:ph idx="1" type="subTitle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7" name="Google Shape;267;p30"/>
          <p:cNvSpPr txBox="1"/>
          <p:nvPr>
            <p:ph idx="2" type="subTitle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8" name="Google Shape;268;p30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b="1" lang="fr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b="1" lang="fr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b="1" lang="fr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69" name="Google Shape;269;p3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0" name="Google Shape;270;p3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" name="Google Shape;271;p3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3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3" name="Google Shape;273;p3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" name="Google Shape;274;p3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 txBox="1"/>
          <p:nvPr>
            <p:ph idx="1" type="subTitle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31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1"/>
          <p:cNvSpPr txBox="1"/>
          <p:nvPr>
            <p:ph idx="3" type="subTitle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31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1"/>
          <p:cNvSpPr txBox="1"/>
          <p:nvPr>
            <p:ph idx="5" type="subTitle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83" name="Google Shape;283;p3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84" name="Google Shape;284;p3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" name="Google Shape;285;p3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3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7" name="Google Shape;287;p3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 txBox="1"/>
          <p:nvPr>
            <p:ph idx="1" type="subTitle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2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" name="Google Shape;293;p32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2"/>
          <p:cNvSpPr txBox="1"/>
          <p:nvPr>
            <p:ph idx="3" type="subTitle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32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2"/>
          <p:cNvSpPr txBox="1"/>
          <p:nvPr>
            <p:ph idx="5" type="subTitle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" name="Google Shape;297;p32"/>
          <p:cNvSpPr txBox="1"/>
          <p:nvPr>
            <p:ph idx="6" type="subTitle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2"/>
          <p:cNvSpPr txBox="1"/>
          <p:nvPr>
            <p:ph idx="7" type="subTitle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99" name="Google Shape;299;p3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00" name="Google Shape;300;p3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1" name="Google Shape;301;p3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" name="Google Shape;302;p3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3" name="Google Shape;303;p3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3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13" name="Google Shape;313;p35"/>
          <p:cNvSpPr txBox="1"/>
          <p:nvPr>
            <p:ph idx="1" type="subTitle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14" name="Google Shape;314;p3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15" name="Google Shape;315;p3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" name="Google Shape;316;p3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3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18" name="Google Shape;318;p3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3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3" name="Google Shape;323;p36"/>
          <p:cNvSpPr txBox="1"/>
          <p:nvPr>
            <p:ph hasCustomPrompt="1"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4" name="Google Shape;324;p36"/>
          <p:cNvSpPr txBox="1"/>
          <p:nvPr>
            <p:ph idx="1" type="subTitle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3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6" name="Google Shape;326;p3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7" name="Google Shape;327;p3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3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9" name="Google Shape;329;p3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Google Shape;330;p3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4" name="Google Shape;334;p37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35" name="Google Shape;335;p3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36" name="Google Shape;336;p3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" name="Google Shape;337;p3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39" name="Google Shape;339;p3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3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 txBox="1"/>
          <p:nvPr>
            <p:ph idx="1" type="subTitle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5" name="Google Shape;345;p38"/>
          <p:cNvSpPr txBox="1"/>
          <p:nvPr>
            <p:ph idx="2" type="subTitle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6" name="Google Shape;346;p38"/>
          <p:cNvSpPr txBox="1"/>
          <p:nvPr>
            <p:ph idx="3" type="subTitle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8"/>
          <p:cNvSpPr txBox="1"/>
          <p:nvPr>
            <p:ph idx="4" type="subTitle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9" name="Google Shape;349;p3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50" name="Google Shape;350;p3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1" name="Google Shape;351;p3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3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53" name="Google Shape;353;p3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3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 txBox="1"/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8" name="Google Shape;358;p3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59" name="Google Shape;359;p3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0" name="Google Shape;360;p3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" name="Google Shape;361;p3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62" name="Google Shape;362;p3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3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7" name="Google Shape;367;p40"/>
          <p:cNvSpPr txBox="1"/>
          <p:nvPr>
            <p:ph idx="1" type="body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grpSp>
        <p:nvGrpSpPr>
          <p:cNvPr id="368" name="Google Shape;368;p4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69" name="Google Shape;369;p4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" name="Google Shape;370;p4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4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2" name="Google Shape;372;p4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4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7" name="Google Shape;377;p4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78" name="Google Shape;378;p4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9" name="Google Shape;379;p4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" name="Google Shape;380;p4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81" name="Google Shape;381;p4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2" name="Google Shape;382;p4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42"/>
          <p:cNvSpPr txBox="1"/>
          <p:nvPr>
            <p:ph idx="1" type="subTitle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7" name="Google Shape;387;p4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88" name="Google Shape;388;p4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" name="Google Shape;389;p4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4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91" name="Google Shape;391;p4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4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5" name="Google Shape;395;p4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96" name="Google Shape;396;p4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7" name="Google Shape;397;p4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" name="Google Shape;398;p4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99" name="Google Shape;399;p4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0" name="Google Shape;400;p4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 txBox="1"/>
          <p:nvPr>
            <p:ph hasCustomPrompt="1" type="title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4" name="Google Shape;404;p44"/>
          <p:cNvSpPr txBox="1"/>
          <p:nvPr>
            <p:ph idx="1" type="subTitle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05" name="Google Shape;405;p4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06" name="Google Shape;406;p4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" name="Google Shape;407;p4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8" name="Google Shape;408;p4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09" name="Google Shape;409;p4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0" name="Google Shape;410;p4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6"/>
          <p:cNvSpPr txBox="1"/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5" name="Google Shape;415;p46"/>
          <p:cNvSpPr txBox="1"/>
          <p:nvPr>
            <p:ph hasCustomPrompt="1" idx="2" type="title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6" name="Google Shape;416;p46"/>
          <p:cNvSpPr txBox="1"/>
          <p:nvPr>
            <p:ph idx="1" type="subTitle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46"/>
          <p:cNvSpPr txBox="1"/>
          <p:nvPr>
            <p:ph idx="3" type="title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8" name="Google Shape;418;p46"/>
          <p:cNvSpPr txBox="1"/>
          <p:nvPr>
            <p:ph hasCustomPrompt="1" idx="4" type="title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9" name="Google Shape;419;p46"/>
          <p:cNvSpPr txBox="1"/>
          <p:nvPr>
            <p:ph idx="5" type="subTitle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6" type="title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1" name="Google Shape;421;p46"/>
          <p:cNvSpPr txBox="1"/>
          <p:nvPr>
            <p:ph hasCustomPrompt="1" idx="7" type="title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2" name="Google Shape;422;p46"/>
          <p:cNvSpPr txBox="1"/>
          <p:nvPr>
            <p:ph idx="8" type="subTitle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6"/>
          <p:cNvSpPr txBox="1"/>
          <p:nvPr>
            <p:ph idx="9" type="title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4" name="Google Shape;424;p46"/>
          <p:cNvSpPr txBox="1"/>
          <p:nvPr>
            <p:ph hasCustomPrompt="1" idx="13" type="title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5" name="Google Shape;425;p46"/>
          <p:cNvSpPr txBox="1"/>
          <p:nvPr>
            <p:ph idx="14" type="subTitle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6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27" name="Google Shape;427;p4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28" name="Google Shape;428;p4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9" name="Google Shape;429;p4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4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31" name="Google Shape;431;p4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2" name="Google Shape;432;p4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7"/>
          <p:cNvSpPr txBox="1"/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6" name="Google Shape;436;p47"/>
          <p:cNvSpPr txBox="1"/>
          <p:nvPr>
            <p:ph idx="1" type="subTitle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437" name="Google Shape;437;p4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38" name="Google Shape;438;p4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9" name="Google Shape;439;p4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0" name="Google Shape;440;p4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41" name="Google Shape;441;p4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4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8"/>
          <p:cNvSpPr txBox="1"/>
          <p:nvPr>
            <p:ph idx="1" type="subTitle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48"/>
          <p:cNvSpPr txBox="1"/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47" name="Google Shape;447;p4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48" name="Google Shape;448;p4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9" name="Google Shape;449;p4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0" name="Google Shape;450;p4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51" name="Google Shape;451;p4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4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9"/>
          <p:cNvSpPr txBox="1"/>
          <p:nvPr>
            <p:ph idx="1" type="subTitle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49"/>
          <p:cNvSpPr txBox="1"/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58" name="Google Shape;458;p4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9" name="Google Shape;459;p4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0" name="Google Shape;460;p4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61" name="Google Shape;461;p4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4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0"/>
          <p:cNvSpPr txBox="1"/>
          <p:nvPr>
            <p:ph idx="1" type="subTitle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50"/>
          <p:cNvSpPr txBox="1"/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67" name="Google Shape;467;p5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68" name="Google Shape;468;p5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9" name="Google Shape;469;p5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0" name="Google Shape;470;p5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71" name="Google Shape;471;p5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5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1"/>
          <p:cNvSpPr txBox="1"/>
          <p:nvPr>
            <p:ph idx="1" type="subTitle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51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7" name="Google Shape;477;p51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1"/>
          <p:cNvSpPr txBox="1"/>
          <p:nvPr>
            <p:ph idx="3" type="subTitle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9" name="Google Shape;479;p51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1"/>
          <p:cNvSpPr txBox="1"/>
          <p:nvPr>
            <p:ph idx="5" type="subTitle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1" name="Google Shape;481;p51"/>
          <p:cNvSpPr txBox="1"/>
          <p:nvPr>
            <p:ph idx="6" type="subTitle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1"/>
          <p:cNvSpPr txBox="1"/>
          <p:nvPr>
            <p:ph idx="7" type="subTitle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83" name="Google Shape;483;p5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4" name="Google Shape;484;p5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5" name="Google Shape;485;p5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" name="Google Shape;486;p5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87" name="Google Shape;487;p5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5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2"/>
          <p:cNvSpPr txBox="1"/>
          <p:nvPr>
            <p:ph idx="1" type="subTitle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52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3" name="Google Shape;493;p52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52"/>
          <p:cNvSpPr txBox="1"/>
          <p:nvPr>
            <p:ph idx="3" type="subTitle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5" name="Google Shape;495;p52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2"/>
          <p:cNvSpPr txBox="1"/>
          <p:nvPr>
            <p:ph idx="5" type="subTitle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97" name="Google Shape;497;p5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98" name="Google Shape;498;p5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9" name="Google Shape;499;p5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0" name="Google Shape;500;p5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01" name="Google Shape;501;p5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5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3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3"/>
          <p:cNvSpPr txBox="1"/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8" name="Google Shape;508;p53"/>
          <p:cNvSpPr txBox="1"/>
          <p:nvPr>
            <p:ph idx="1" type="subTitle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53"/>
          <p:cNvSpPr txBox="1"/>
          <p:nvPr>
            <p:ph idx="2" type="title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0" name="Google Shape;510;p53"/>
          <p:cNvSpPr txBox="1"/>
          <p:nvPr>
            <p:ph idx="3" type="subTitle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53"/>
          <p:cNvSpPr txBox="1"/>
          <p:nvPr>
            <p:ph idx="4" type="title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2" name="Google Shape;512;p53"/>
          <p:cNvSpPr txBox="1"/>
          <p:nvPr>
            <p:ph idx="5" type="subTitle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53"/>
          <p:cNvSpPr txBox="1"/>
          <p:nvPr>
            <p:ph idx="6" type="title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14" name="Google Shape;514;p5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15" name="Google Shape;515;p5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6" name="Google Shape;516;p5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7" name="Google Shape;517;p5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8" name="Google Shape;518;p5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5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4"/>
          <p:cNvSpPr txBox="1"/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3" name="Google Shape;523;p54"/>
          <p:cNvSpPr txBox="1"/>
          <p:nvPr>
            <p:ph idx="1" type="subTitle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54"/>
          <p:cNvSpPr txBox="1"/>
          <p:nvPr>
            <p:ph idx="2" type="title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5" name="Google Shape;525;p54"/>
          <p:cNvSpPr txBox="1"/>
          <p:nvPr>
            <p:ph idx="3" type="subTitle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54"/>
          <p:cNvSpPr txBox="1"/>
          <p:nvPr>
            <p:ph idx="4" type="title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7" name="Google Shape;527;p54"/>
          <p:cNvSpPr txBox="1"/>
          <p:nvPr>
            <p:ph idx="5" type="subTitle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54"/>
          <p:cNvSpPr txBox="1"/>
          <p:nvPr>
            <p:ph idx="6" type="title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9" name="Google Shape;529;p54"/>
          <p:cNvSpPr txBox="1"/>
          <p:nvPr>
            <p:ph idx="7" type="subTitle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54"/>
          <p:cNvSpPr txBox="1"/>
          <p:nvPr>
            <p:ph idx="8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31" name="Google Shape;531;p5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32" name="Google Shape;532;p5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3" name="Google Shape;533;p5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5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35" name="Google Shape;535;p5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Google Shape;536;p5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5"/>
          <p:cNvSpPr txBox="1"/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0" name="Google Shape;540;p55"/>
          <p:cNvSpPr txBox="1"/>
          <p:nvPr>
            <p:ph idx="1" type="subTitle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55"/>
          <p:cNvSpPr txBox="1"/>
          <p:nvPr>
            <p:ph idx="2" type="title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2" name="Google Shape;542;p55"/>
          <p:cNvSpPr txBox="1"/>
          <p:nvPr>
            <p:ph idx="3" type="subTitle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55"/>
          <p:cNvSpPr txBox="1"/>
          <p:nvPr>
            <p:ph idx="4" type="title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4" name="Google Shape;544;p55"/>
          <p:cNvSpPr txBox="1"/>
          <p:nvPr>
            <p:ph idx="5" type="subTitle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55"/>
          <p:cNvSpPr txBox="1"/>
          <p:nvPr>
            <p:ph idx="6" type="title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6" name="Google Shape;546;p55"/>
          <p:cNvSpPr txBox="1"/>
          <p:nvPr>
            <p:ph idx="7" type="subTitle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55"/>
          <p:cNvSpPr txBox="1"/>
          <p:nvPr>
            <p:ph idx="8" type="title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8" name="Google Shape;548;p55"/>
          <p:cNvSpPr txBox="1"/>
          <p:nvPr>
            <p:ph idx="9" type="subTitle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55"/>
          <p:cNvSpPr txBox="1"/>
          <p:nvPr>
            <p:ph idx="13" type="title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0" name="Google Shape;550;p55"/>
          <p:cNvSpPr txBox="1"/>
          <p:nvPr>
            <p:ph idx="14" type="subTitle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55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2" name="Google Shape;552;p5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53" name="Google Shape;553;p5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4" name="Google Shape;554;p5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5" name="Google Shape;555;p5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56" name="Google Shape;556;p5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5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6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6"/>
          <p:cNvSpPr txBox="1"/>
          <p:nvPr>
            <p:ph hasCustomPrompt="1"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1" name="Google Shape;561;p56"/>
          <p:cNvSpPr txBox="1"/>
          <p:nvPr>
            <p:ph idx="1" type="subTitle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56"/>
          <p:cNvSpPr txBox="1"/>
          <p:nvPr>
            <p:ph hasCustomPrompt="1" idx="2" type="title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3" name="Google Shape;563;p56"/>
          <p:cNvSpPr txBox="1"/>
          <p:nvPr>
            <p:ph idx="3" type="subTitle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56"/>
          <p:cNvSpPr txBox="1"/>
          <p:nvPr>
            <p:ph hasCustomPrompt="1" idx="4" type="title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5" name="Google Shape;565;p56"/>
          <p:cNvSpPr txBox="1"/>
          <p:nvPr>
            <p:ph idx="5" type="subTitle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6" name="Google Shape;566;p5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67" name="Google Shape;567;p5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8" name="Google Shape;568;p5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9" name="Google Shape;569;p5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70" name="Google Shape;570;p5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5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7"/>
          <p:cNvSpPr txBox="1"/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5" name="Google Shape;575;p57"/>
          <p:cNvSpPr txBox="1"/>
          <p:nvPr>
            <p:ph idx="1" type="subTitle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6" name="Google Shape;576;p57"/>
          <p:cNvSpPr txBox="1"/>
          <p:nvPr>
            <p:ph idx="2" type="subTitle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7" name="Google Shape;577;p57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b="1" lang="fr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b="1" lang="fr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fr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b="1" lang="fr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78" name="Google Shape;578;p5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9" name="Google Shape;579;p5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0" name="Google Shape;580;p5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1" name="Google Shape;581;p5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82" name="Google Shape;582;p5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" name="Google Shape;583;p5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86" name="Google Shape;586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7" name="Google Shape;587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8" name="Google Shape;588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9" name="Google Shape;589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0" name="Google Shape;590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1" name="Google Shape;591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2" name="Google Shape;592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93" name="Google Shape;593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94" name="Google Shape;594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6" name="Google Shape;596;p58">
            <a:hlinkClick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7" name="Google Shape;597;p5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5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99" name="Google Shape;599;p5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0" name="Google Shape;600;p5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1" name="Google Shape;601;p5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2" name="Google Shape;602;p5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5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04" name="Google Shape;604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05" name="Google Shape;605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9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10" name="Google Shape;610;p5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11" name="Google Shape;611;p5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" name="Google Shape;612;p5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13" name="Google Shape;613;p5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4" name="Google Shape;614;p5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15" name="Google Shape;615;p5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6" name="Google Shape;616;p5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17" name="Google Shape;617;p5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18" name="Google Shape;618;p5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5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0" name="Google Shape;620;p59">
            <a:hlinkClick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21" name="Google Shape;621;p5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22" name="Google Shape;622;p5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3" name="Google Shape;623;p5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4" name="Google Shape;624;p5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25" name="Google Shape;625;p5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6" name="Google Shape;626;p5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27" name="Google Shape;627;p5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28" name="Google Shape;628;p5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5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5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33" name="Google Shape;633;p6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34" name="Google Shape;634;p6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5" name="Google Shape;635;p6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36" name="Google Shape;636;p6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7" name="Google Shape;637;p6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38" name="Google Shape;638;p6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9" name="Google Shape;639;p6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40" name="Google Shape;640;p6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41" name="Google Shape;641;p6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6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3" name="Google Shape;643;p60">
            <a:hlinkClick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4" name="Google Shape;644;p60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5" name="Google Shape;645;p6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46" name="Google Shape;646;p6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7" name="Google Shape;647;p6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8" name="Google Shape;648;p6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49" name="Google Shape;649;p6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6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51" name="Google Shape;651;p6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52" name="Google Shape;652;p6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6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6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55" name="Google Shape;655;p60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656" name="Google Shape;656;p60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0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0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1" name="Google Shape;661;p60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62" name="Google Shape;662;p60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60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60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5" name="Google Shape;665;p60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66" name="Google Shape;666;p60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60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60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9" name="Google Shape;669;p60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70" name="Google Shape;670;p60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1" name="Google Shape;671;p60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72" name="Google Shape;672;p60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60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74" name="Google Shape;674;p60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75" name="Google Shape;675;p60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60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60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8" name="Google Shape;678;p60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679" name="Google Shape;679;p60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fmla="val 28586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0"/>
            <p:cNvSpPr/>
            <p:nvPr/>
          </p:nvSpPr>
          <p:spPr>
            <a:xfrm>
              <a:off x="2375150" y="844350"/>
              <a:ext cx="177653" cy="175796"/>
            </a:xfrm>
            <a:custGeom>
              <a:rect b="b" l="l" r="r" t="t"/>
              <a:pathLst>
                <a:path extrusionOk="0" h="8234" w="8321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60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683" name="Google Shape;683;p60"/>
            <p:cNvSpPr/>
            <p:nvPr/>
          </p:nvSpPr>
          <p:spPr>
            <a:xfrm>
              <a:off x="7760767" y="1176066"/>
              <a:ext cx="795391" cy="626114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4" name="Google Shape;684;p60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685" name="Google Shape;685;p60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60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60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60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9" name="Google Shape;309;p3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1"/>
          <p:cNvSpPr/>
          <p:nvPr/>
        </p:nvSpPr>
        <p:spPr>
          <a:xfrm>
            <a:off x="5119125" y="1170075"/>
            <a:ext cx="2876400" cy="2837100"/>
          </a:xfrm>
          <a:prstGeom prst="roundRect">
            <a:avLst>
              <a:gd fmla="val 16667" name="adj"/>
            </a:avLst>
          </a:prstGeom>
          <a:solidFill>
            <a:srgbClr val="E07A88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1"/>
          <p:cNvSpPr txBox="1"/>
          <p:nvPr>
            <p:ph idx="1" type="subTitle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#Bad Data and Tentative conclusions</a:t>
            </a:r>
            <a:endParaRPr/>
          </a:p>
        </p:txBody>
      </p:sp>
      <p:sp>
        <p:nvSpPr>
          <p:cNvPr id="695" name="Google Shape;695;p61"/>
          <p:cNvSpPr txBox="1"/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/>
              <a:t>Slacking Parliamentarians?</a:t>
            </a:r>
            <a:endParaRPr sz="3900"/>
          </a:p>
        </p:txBody>
      </p:sp>
      <p:grpSp>
        <p:nvGrpSpPr>
          <p:cNvPr id="696" name="Google Shape;696;p6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97" name="Google Shape;697;p6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6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6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00" name="Google Shape;700;p6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701" name="Google Shape;701;p6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6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03" name="Google Shape;703;p6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4" name="Google Shape;704;p6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05" name="Google Shape;705;p6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6" name="Google Shape;706;p6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07" name="Google Shape;707;p6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08" name="Google Shape;708;p6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6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710" name="Google Shape;710;p61">
            <a:hlinkClick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1" name="Google Shape;711;p61">
            <a:hlinkClick action="ppaction://hlinksldjump" r:id="rId3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1">
            <a:hlinkClick action="ppaction://hlinksldjump" r:id="rId4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1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1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61"/>
          <p:cNvPicPr preferRelativeResize="0"/>
          <p:nvPr/>
        </p:nvPicPr>
        <p:blipFill rotWithShape="1">
          <a:blip r:embed="rId5">
            <a:alphaModFix/>
          </a:blip>
          <a:srcRect b="0" l="15646" r="15639" t="0"/>
          <a:stretch/>
        </p:blipFill>
        <p:spPr>
          <a:xfrm>
            <a:off x="5334716" y="1364250"/>
            <a:ext cx="2493600" cy="2415000"/>
          </a:xfrm>
          <a:prstGeom prst="roundRect">
            <a:avLst>
              <a:gd fmla="val 7129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</p:pic>
      <p:grpSp>
        <p:nvGrpSpPr>
          <p:cNvPr id="716" name="Google Shape;716;p61"/>
          <p:cNvGrpSpPr/>
          <p:nvPr/>
        </p:nvGrpSpPr>
        <p:grpSpPr>
          <a:xfrm>
            <a:off x="5014235" y="3417176"/>
            <a:ext cx="633471" cy="733893"/>
            <a:chOff x="5055410" y="2845326"/>
            <a:chExt cx="633471" cy="733893"/>
          </a:xfrm>
        </p:grpSpPr>
        <p:grpSp>
          <p:nvGrpSpPr>
            <p:cNvPr id="717" name="Google Shape;717;p6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718" name="Google Shape;718;p6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2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9" name="Google Shape;719;p6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720" name="Google Shape;720;p6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rect b="b" l="l" r="r" t="t"/>
                  <a:pathLst>
                    <a:path extrusionOk="0" h="14209" w="14203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rgbClr val="E07A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6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rect b="b" l="l" r="r" t="t"/>
                  <a:pathLst>
                    <a:path extrusionOk="0" h="4650" w="4656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6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rect b="b" l="l" r="r" t="t"/>
                  <a:pathLst>
                    <a:path extrusionOk="0" h="5727" w="9793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23" name="Google Shape;723;p6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724" name="Google Shape;724;p6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6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6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7" name="Google Shape;727;p61"/>
          <p:cNvGrpSpPr/>
          <p:nvPr/>
        </p:nvGrpSpPr>
        <p:grpSpPr>
          <a:xfrm>
            <a:off x="7565517" y="1096991"/>
            <a:ext cx="795392" cy="626115"/>
            <a:chOff x="7542675" y="1392460"/>
            <a:chExt cx="879178" cy="692069"/>
          </a:xfrm>
        </p:grpSpPr>
        <p:sp>
          <p:nvSpPr>
            <p:cNvPr id="728" name="Google Shape;728;p61"/>
            <p:cNvSpPr/>
            <p:nvPr/>
          </p:nvSpPr>
          <p:spPr>
            <a:xfrm>
              <a:off x="7542675" y="1392460"/>
              <a:ext cx="879178" cy="692069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9" name="Google Shape;729;p6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730" name="Google Shape;730;p6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6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6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6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7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86" name="Google Shape;986;p7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7" name="Google Shape;987;p7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8" name="Google Shape;988;p7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89" name="Google Shape;989;p7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0" name="Google Shape;990;p7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1" name="Google Shape;991;p7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2" name="Google Shape;992;p7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3" name="Google Shape;993;p7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4" name="Google Shape;994;p7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5" name="Google Shape;995;p7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96" name="Google Shape;996;p7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97" name="Google Shape;997;p7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7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9" name="Google Shape;999;p70">
            <a:hlinkClick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0" name="Google Shape;1000;p70"/>
          <p:cNvSpPr txBox="1"/>
          <p:nvPr>
            <p:ph type="title"/>
          </p:nvPr>
        </p:nvSpPr>
        <p:spPr>
          <a:xfrm>
            <a:off x="4572000" y="1880625"/>
            <a:ext cx="37920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1/ IMPORT MINUTES</a:t>
            </a:r>
            <a:endParaRPr/>
          </a:p>
        </p:txBody>
      </p:sp>
      <p:grpSp>
        <p:nvGrpSpPr>
          <p:cNvPr id="1001" name="Google Shape;1001;p70"/>
          <p:cNvGrpSpPr/>
          <p:nvPr/>
        </p:nvGrpSpPr>
        <p:grpSpPr>
          <a:xfrm>
            <a:off x="964875" y="1224275"/>
            <a:ext cx="3028620" cy="2694948"/>
            <a:chOff x="964875" y="1173312"/>
            <a:chExt cx="3028620" cy="2694948"/>
          </a:xfrm>
        </p:grpSpPr>
        <p:sp>
          <p:nvSpPr>
            <p:cNvPr id="1002" name="Google Shape;1002;p70"/>
            <p:cNvSpPr/>
            <p:nvPr/>
          </p:nvSpPr>
          <p:spPr>
            <a:xfrm>
              <a:off x="964875" y="1173312"/>
              <a:ext cx="3028374" cy="1857205"/>
            </a:xfrm>
            <a:custGeom>
              <a:rect b="b" l="l" r="r" t="t"/>
              <a:pathLst>
                <a:path extrusionOk="0" h="86765" w="145893">
                  <a:moveTo>
                    <a:pt x="139847" y="5536"/>
                  </a:moveTo>
                  <a:cubicBezTo>
                    <a:pt x="140015" y="5536"/>
                    <a:pt x="140153" y="5674"/>
                    <a:pt x="140153" y="5841"/>
                  </a:cubicBezTo>
                  <a:lnTo>
                    <a:pt x="140153" y="80515"/>
                  </a:lnTo>
                  <a:cubicBezTo>
                    <a:pt x="140153" y="80682"/>
                    <a:pt x="140015" y="80820"/>
                    <a:pt x="139847" y="80820"/>
                  </a:cubicBezTo>
                  <a:lnTo>
                    <a:pt x="6045" y="80820"/>
                  </a:lnTo>
                  <a:cubicBezTo>
                    <a:pt x="5878" y="80820"/>
                    <a:pt x="5740" y="80682"/>
                    <a:pt x="5740" y="80515"/>
                  </a:cubicBezTo>
                  <a:lnTo>
                    <a:pt x="5740" y="5841"/>
                  </a:lnTo>
                  <a:cubicBezTo>
                    <a:pt x="5740" y="5674"/>
                    <a:pt x="5878" y="5536"/>
                    <a:pt x="6045" y="5536"/>
                  </a:cubicBezTo>
                  <a:close/>
                  <a:moveTo>
                    <a:pt x="2438" y="0"/>
                  </a:moveTo>
                  <a:cubicBezTo>
                    <a:pt x="1094" y="0"/>
                    <a:pt x="0" y="1094"/>
                    <a:pt x="0" y="2438"/>
                  </a:cubicBezTo>
                  <a:lnTo>
                    <a:pt x="0" y="86764"/>
                  </a:lnTo>
                  <a:lnTo>
                    <a:pt x="145893" y="86764"/>
                  </a:lnTo>
                  <a:lnTo>
                    <a:pt x="145893" y="2438"/>
                  </a:lnTo>
                  <a:cubicBezTo>
                    <a:pt x="145893" y="1094"/>
                    <a:pt x="144798" y="0"/>
                    <a:pt x="1434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3" name="Google Shape;1003;p70"/>
            <p:cNvGrpSpPr/>
            <p:nvPr/>
          </p:nvGrpSpPr>
          <p:grpSpPr>
            <a:xfrm>
              <a:off x="965005" y="3030390"/>
              <a:ext cx="3028490" cy="837871"/>
              <a:chOff x="5830225" y="3141424"/>
              <a:chExt cx="2593773" cy="717601"/>
            </a:xfrm>
          </p:grpSpPr>
          <p:sp>
            <p:nvSpPr>
              <p:cNvPr id="1004" name="Google Shape;1004;p70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rect b="b" l="l" r="r" t="t"/>
                <a:pathLst>
                  <a:path extrusionOk="0" h="8798" w="89564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70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rect b="b" l="l" r="r" t="t"/>
                <a:pathLst>
                  <a:path extrusionOk="0" h="15982" w="17167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70"/>
              <p:cNvSpPr/>
              <p:nvPr/>
            </p:nvSpPr>
            <p:spPr>
              <a:xfrm>
                <a:off x="6738767" y="3815585"/>
                <a:ext cx="776707" cy="43440"/>
              </a:xfrm>
              <a:custGeom>
                <a:rect b="b" l="l" r="r" t="t"/>
                <a:pathLst>
                  <a:path extrusionOk="0" h="1500" w="2682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70"/>
              <p:cNvSpPr/>
              <p:nvPr/>
            </p:nvSpPr>
            <p:spPr>
              <a:xfrm>
                <a:off x="6878530" y="3396186"/>
                <a:ext cx="497156" cy="147638"/>
              </a:xfrm>
              <a:custGeom>
                <a:rect b="b" l="l" r="r" t="t"/>
                <a:pathLst>
                  <a:path extrusionOk="0" h="5098" w="17167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8" name="Google Shape;1008;p70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0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0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0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1"/>
          <p:cNvSpPr/>
          <p:nvPr/>
        </p:nvSpPr>
        <p:spPr>
          <a:xfrm>
            <a:off x="1910100" y="1196725"/>
            <a:ext cx="5109000" cy="3739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1"/>
          <p:cNvSpPr txBox="1"/>
          <p:nvPr/>
        </p:nvSpPr>
        <p:spPr>
          <a:xfrm>
            <a:off x="200325" y="493600"/>
            <a:ext cx="86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Select the correct dates and click on the orange ones with selenium? </a:t>
            </a:r>
            <a:endParaRPr sz="20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018" name="Google Shape;1018;p71"/>
          <p:cNvPicPr preferRelativeResize="0"/>
          <p:nvPr/>
        </p:nvPicPr>
        <p:blipFill rotWithShape="1">
          <a:blip r:embed="rId3">
            <a:alphaModFix/>
          </a:blip>
          <a:srcRect b="10276" l="36077" r="0" t="6306"/>
          <a:stretch/>
        </p:blipFill>
        <p:spPr>
          <a:xfrm>
            <a:off x="2207675" y="1398200"/>
            <a:ext cx="4482926" cy="32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2"/>
          <p:cNvSpPr/>
          <p:nvPr/>
        </p:nvSpPr>
        <p:spPr>
          <a:xfrm>
            <a:off x="92025" y="414275"/>
            <a:ext cx="8952300" cy="4245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4" name="Google Shape;1024;p72"/>
          <p:cNvPicPr preferRelativeResize="0"/>
          <p:nvPr/>
        </p:nvPicPr>
        <p:blipFill rotWithShape="1">
          <a:blip r:embed="rId3">
            <a:alphaModFix/>
          </a:blip>
          <a:srcRect b="18881" l="0" r="566" t="3351"/>
          <a:stretch/>
        </p:blipFill>
        <p:spPr>
          <a:xfrm>
            <a:off x="345575" y="572300"/>
            <a:ext cx="8553624" cy="37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72"/>
          <p:cNvSpPr txBox="1"/>
          <p:nvPr/>
        </p:nvSpPr>
        <p:spPr>
          <a:xfrm>
            <a:off x="575700" y="80050"/>
            <a:ext cx="23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Minutes: example 1</a:t>
            </a:r>
            <a:endParaRPr>
              <a:solidFill>
                <a:schemeClr val="lt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3"/>
          <p:cNvSpPr/>
          <p:nvPr/>
        </p:nvSpPr>
        <p:spPr>
          <a:xfrm>
            <a:off x="95850" y="771000"/>
            <a:ext cx="8952300" cy="3693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3"/>
          <p:cNvSpPr txBox="1"/>
          <p:nvPr/>
        </p:nvSpPr>
        <p:spPr>
          <a:xfrm>
            <a:off x="575700" y="80050"/>
            <a:ext cx="23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Minutes: example 2</a:t>
            </a:r>
            <a:endParaRPr>
              <a:solidFill>
                <a:schemeClr val="lt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1032" name="Google Shape;1032;p73"/>
          <p:cNvPicPr preferRelativeResize="0"/>
          <p:nvPr/>
        </p:nvPicPr>
        <p:blipFill rotWithShape="1">
          <a:blip r:embed="rId3">
            <a:alphaModFix/>
          </a:blip>
          <a:srcRect b="28979" l="0" r="0" t="2527"/>
          <a:stretch/>
        </p:blipFill>
        <p:spPr>
          <a:xfrm>
            <a:off x="434800" y="977750"/>
            <a:ext cx="8393050" cy="32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74"/>
          <p:cNvPicPr preferRelativeResize="0"/>
          <p:nvPr/>
        </p:nvPicPr>
        <p:blipFill rotWithShape="1">
          <a:blip r:embed="rId3">
            <a:alphaModFix/>
          </a:blip>
          <a:srcRect b="81715" l="0" r="50869" t="3352"/>
          <a:stretch/>
        </p:blipFill>
        <p:spPr>
          <a:xfrm>
            <a:off x="309800" y="1237600"/>
            <a:ext cx="4226424" cy="7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4"/>
          <p:cNvSpPr txBox="1"/>
          <p:nvPr/>
        </p:nvSpPr>
        <p:spPr>
          <a:xfrm>
            <a:off x="2992500" y="289850"/>
            <a:ext cx="3159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P</a:t>
            </a:r>
            <a:r>
              <a:rPr lang="fr" sz="31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attern of the urls</a:t>
            </a:r>
            <a:endParaRPr sz="31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39" name="Google Shape;1039;p74"/>
          <p:cNvSpPr txBox="1"/>
          <p:nvPr/>
        </p:nvSpPr>
        <p:spPr>
          <a:xfrm>
            <a:off x="309800" y="3815100"/>
            <a:ext cx="831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url = "https://www.europarl.europa.eu/doceo/document/PV-8-" + str(y) + "-" + str(m).zfill(2) + "-" + str(d).zfill(2) + "-ATT_FR.html"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0" name="Google Shape;1040;p74"/>
          <p:cNvPicPr preferRelativeResize="0"/>
          <p:nvPr/>
        </p:nvPicPr>
        <p:blipFill rotWithShape="1">
          <a:blip r:embed="rId4">
            <a:alphaModFix/>
          </a:blip>
          <a:srcRect b="81920" l="0" r="50037" t="2527"/>
          <a:stretch/>
        </p:blipFill>
        <p:spPr>
          <a:xfrm>
            <a:off x="4243546" y="2246076"/>
            <a:ext cx="4126253" cy="7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74"/>
          <p:cNvSpPr txBox="1"/>
          <p:nvPr/>
        </p:nvSpPr>
        <p:spPr>
          <a:xfrm>
            <a:off x="309800" y="3383700"/>
            <a:ext cx="35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Turning the pattern into a code: </a:t>
            </a:r>
            <a:endParaRPr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5"/>
          <p:cNvSpPr/>
          <p:nvPr/>
        </p:nvSpPr>
        <p:spPr>
          <a:xfrm>
            <a:off x="1096925" y="805525"/>
            <a:ext cx="6923400" cy="3601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5"/>
          <p:cNvSpPr txBox="1"/>
          <p:nvPr/>
        </p:nvSpPr>
        <p:spPr>
          <a:xfrm>
            <a:off x="786900" y="228925"/>
            <a:ext cx="23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8" name="Google Shape;1048;p75"/>
          <p:cNvPicPr preferRelativeResize="0"/>
          <p:nvPr/>
        </p:nvPicPr>
        <p:blipFill rotWithShape="1">
          <a:blip r:embed="rId3">
            <a:alphaModFix/>
          </a:blip>
          <a:srcRect b="12010" l="16506" r="0" t="11343"/>
          <a:stretch/>
        </p:blipFill>
        <p:spPr>
          <a:xfrm>
            <a:off x="1387825" y="1001500"/>
            <a:ext cx="6248275" cy="32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75"/>
          <p:cNvSpPr txBox="1"/>
          <p:nvPr/>
        </p:nvSpPr>
        <p:spPr>
          <a:xfrm>
            <a:off x="1729775" y="198175"/>
            <a:ext cx="538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Creating a loop (well, 3) to test each url and get the minute (if any)</a:t>
            </a:r>
            <a:endParaRPr sz="18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6"/>
          <p:cNvSpPr/>
          <p:nvPr/>
        </p:nvSpPr>
        <p:spPr>
          <a:xfrm>
            <a:off x="1499550" y="1018000"/>
            <a:ext cx="6144900" cy="2749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6"/>
          <p:cNvSpPr txBox="1"/>
          <p:nvPr/>
        </p:nvSpPr>
        <p:spPr>
          <a:xfrm>
            <a:off x="786900" y="228925"/>
            <a:ext cx="23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6"/>
          <p:cNvSpPr txBox="1"/>
          <p:nvPr/>
        </p:nvSpPr>
        <p:spPr>
          <a:xfrm>
            <a:off x="4061850" y="313850"/>
            <a:ext cx="102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Results: </a:t>
            </a:r>
            <a:endParaRPr sz="2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057" name="Google Shape;1057;p76"/>
          <p:cNvPicPr preferRelativeResize="0"/>
          <p:nvPr/>
        </p:nvPicPr>
        <p:blipFill rotWithShape="1">
          <a:blip r:embed="rId3">
            <a:alphaModFix/>
          </a:blip>
          <a:srcRect b="19318" l="16562" r="0" t="21854"/>
          <a:stretch/>
        </p:blipFill>
        <p:spPr>
          <a:xfrm>
            <a:off x="1641000" y="1230425"/>
            <a:ext cx="5862000" cy="232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7"/>
          <p:cNvSpPr txBox="1"/>
          <p:nvPr>
            <p:ph type="title"/>
          </p:nvPr>
        </p:nvSpPr>
        <p:spPr>
          <a:xfrm>
            <a:off x="4234975" y="1294325"/>
            <a:ext cx="40689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2/IMPORT MEPS</a:t>
            </a:r>
            <a:endParaRPr sz="3700"/>
          </a:p>
        </p:txBody>
      </p:sp>
      <p:grpSp>
        <p:nvGrpSpPr>
          <p:cNvPr id="1063" name="Google Shape;1063;p77"/>
          <p:cNvGrpSpPr/>
          <p:nvPr/>
        </p:nvGrpSpPr>
        <p:grpSpPr>
          <a:xfrm>
            <a:off x="964875" y="1224275"/>
            <a:ext cx="3028620" cy="2694948"/>
            <a:chOff x="964875" y="1173312"/>
            <a:chExt cx="3028620" cy="2694948"/>
          </a:xfrm>
        </p:grpSpPr>
        <p:sp>
          <p:nvSpPr>
            <p:cNvPr id="1064" name="Google Shape;1064;p77"/>
            <p:cNvSpPr/>
            <p:nvPr/>
          </p:nvSpPr>
          <p:spPr>
            <a:xfrm>
              <a:off x="964875" y="1173312"/>
              <a:ext cx="3028374" cy="1857205"/>
            </a:xfrm>
            <a:custGeom>
              <a:rect b="b" l="l" r="r" t="t"/>
              <a:pathLst>
                <a:path extrusionOk="0" h="86765" w="145893">
                  <a:moveTo>
                    <a:pt x="139847" y="5536"/>
                  </a:moveTo>
                  <a:cubicBezTo>
                    <a:pt x="140015" y="5536"/>
                    <a:pt x="140153" y="5674"/>
                    <a:pt x="140153" y="5841"/>
                  </a:cubicBezTo>
                  <a:lnTo>
                    <a:pt x="140153" y="80515"/>
                  </a:lnTo>
                  <a:cubicBezTo>
                    <a:pt x="140153" y="80682"/>
                    <a:pt x="140015" y="80820"/>
                    <a:pt x="139847" y="80820"/>
                  </a:cubicBezTo>
                  <a:lnTo>
                    <a:pt x="6045" y="80820"/>
                  </a:lnTo>
                  <a:cubicBezTo>
                    <a:pt x="5878" y="80820"/>
                    <a:pt x="5740" y="80682"/>
                    <a:pt x="5740" y="80515"/>
                  </a:cubicBezTo>
                  <a:lnTo>
                    <a:pt x="5740" y="5841"/>
                  </a:lnTo>
                  <a:cubicBezTo>
                    <a:pt x="5740" y="5674"/>
                    <a:pt x="5878" y="5536"/>
                    <a:pt x="6045" y="5536"/>
                  </a:cubicBezTo>
                  <a:close/>
                  <a:moveTo>
                    <a:pt x="2438" y="0"/>
                  </a:moveTo>
                  <a:cubicBezTo>
                    <a:pt x="1094" y="0"/>
                    <a:pt x="0" y="1094"/>
                    <a:pt x="0" y="2438"/>
                  </a:cubicBezTo>
                  <a:lnTo>
                    <a:pt x="0" y="86764"/>
                  </a:lnTo>
                  <a:lnTo>
                    <a:pt x="145893" y="86764"/>
                  </a:lnTo>
                  <a:lnTo>
                    <a:pt x="145893" y="2438"/>
                  </a:lnTo>
                  <a:cubicBezTo>
                    <a:pt x="145893" y="1094"/>
                    <a:pt x="144798" y="0"/>
                    <a:pt x="1434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5" name="Google Shape;1065;p77"/>
            <p:cNvGrpSpPr/>
            <p:nvPr/>
          </p:nvGrpSpPr>
          <p:grpSpPr>
            <a:xfrm>
              <a:off x="965005" y="3030390"/>
              <a:ext cx="3028490" cy="837871"/>
              <a:chOff x="5830225" y="3141424"/>
              <a:chExt cx="2593773" cy="717601"/>
            </a:xfrm>
          </p:grpSpPr>
          <p:sp>
            <p:nvSpPr>
              <p:cNvPr id="1066" name="Google Shape;1066;p77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rect b="b" l="l" r="r" t="t"/>
                <a:pathLst>
                  <a:path extrusionOk="0" h="8798" w="89564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77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rect b="b" l="l" r="r" t="t"/>
                <a:pathLst>
                  <a:path extrusionOk="0" h="15982" w="17167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77"/>
              <p:cNvSpPr/>
              <p:nvPr/>
            </p:nvSpPr>
            <p:spPr>
              <a:xfrm>
                <a:off x="6738767" y="3815585"/>
                <a:ext cx="776707" cy="43440"/>
              </a:xfrm>
              <a:custGeom>
                <a:rect b="b" l="l" r="r" t="t"/>
                <a:pathLst>
                  <a:path extrusionOk="0" h="1500" w="2682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77"/>
              <p:cNvSpPr/>
              <p:nvPr/>
            </p:nvSpPr>
            <p:spPr>
              <a:xfrm>
                <a:off x="6878530" y="3396186"/>
                <a:ext cx="497156" cy="147638"/>
              </a:xfrm>
              <a:custGeom>
                <a:rect b="b" l="l" r="r" t="t"/>
                <a:pathLst>
                  <a:path extrusionOk="0" h="5098" w="17167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78"/>
          <p:cNvPicPr preferRelativeResize="0"/>
          <p:nvPr/>
        </p:nvPicPr>
        <p:blipFill rotWithShape="1">
          <a:blip r:embed="rId3">
            <a:alphaModFix/>
          </a:blip>
          <a:srcRect b="15476" l="18441" r="18271" t="10896"/>
          <a:stretch/>
        </p:blipFill>
        <p:spPr>
          <a:xfrm>
            <a:off x="794075" y="922850"/>
            <a:ext cx="5443949" cy="356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78"/>
          <p:cNvSpPr txBox="1"/>
          <p:nvPr/>
        </p:nvSpPr>
        <p:spPr>
          <a:xfrm>
            <a:off x="6602850" y="2263950"/>
            <a:ext cx="148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Available data: unsatisfactory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6" name="Google Shape;1076;p78"/>
          <p:cNvSpPr txBox="1"/>
          <p:nvPr>
            <p:ph type="title"/>
          </p:nvPr>
        </p:nvSpPr>
        <p:spPr>
          <a:xfrm>
            <a:off x="794075" y="209400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Finding the names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9"/>
          <p:cNvSpPr txBox="1"/>
          <p:nvPr>
            <p:ph idx="1" type="body"/>
          </p:nvPr>
        </p:nvSpPr>
        <p:spPr>
          <a:xfrm>
            <a:off x="6070588" y="1205275"/>
            <a:ext cx="239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From this…	</a:t>
            </a:r>
            <a:r>
              <a:rPr lang="fr" sz="100">
                <a:latin typeface="Oswald Light"/>
                <a:ea typeface="Oswald Light"/>
                <a:cs typeface="Oswald Light"/>
                <a:sym typeface="Oswald Light"/>
              </a:rPr>
              <a:t>							</a:t>
            </a:r>
            <a:endParaRPr sz="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082" name="Google Shape;1082;p79"/>
          <p:cNvPicPr preferRelativeResize="0"/>
          <p:nvPr/>
        </p:nvPicPr>
        <p:blipFill rotWithShape="1">
          <a:blip r:embed="rId3">
            <a:alphaModFix/>
          </a:blip>
          <a:srcRect b="3889" l="25343" r="23724" t="13356"/>
          <a:stretch/>
        </p:blipFill>
        <p:spPr>
          <a:xfrm>
            <a:off x="800275" y="359238"/>
            <a:ext cx="4715626" cy="43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79"/>
          <p:cNvSpPr/>
          <p:nvPr/>
        </p:nvSpPr>
        <p:spPr>
          <a:xfrm>
            <a:off x="6208663" y="1648975"/>
            <a:ext cx="18870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2"/>
          <p:cNvSpPr txBox="1"/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/OUR TOPIC</a:t>
            </a:r>
            <a:endParaRPr/>
          </a:p>
        </p:txBody>
      </p:sp>
      <p:sp>
        <p:nvSpPr>
          <p:cNvPr id="739" name="Google Shape;739;p62"/>
          <p:cNvSpPr txBox="1"/>
          <p:nvPr>
            <p:ph idx="2" type="title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/01</a:t>
            </a:r>
            <a:endParaRPr/>
          </a:p>
        </p:txBody>
      </p:sp>
      <p:sp>
        <p:nvSpPr>
          <p:cNvPr id="740" name="Google Shape;740;p62"/>
          <p:cNvSpPr txBox="1"/>
          <p:nvPr>
            <p:ph idx="1" type="subTitle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Context, </a:t>
            </a:r>
            <a:r>
              <a:rPr lang="fr"/>
              <a:t>Research</a:t>
            </a:r>
            <a:r>
              <a:rPr lang="fr"/>
              <a:t> Question, Data </a:t>
            </a:r>
            <a:endParaRPr/>
          </a:p>
        </p:txBody>
      </p:sp>
      <p:sp>
        <p:nvSpPr>
          <p:cNvPr id="741" name="Google Shape;741;p62"/>
          <p:cNvSpPr txBox="1"/>
          <p:nvPr>
            <p:ph idx="3" type="title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/KEY ELEMENTS OF CODE</a:t>
            </a:r>
            <a:endParaRPr/>
          </a:p>
        </p:txBody>
      </p:sp>
      <p:sp>
        <p:nvSpPr>
          <p:cNvPr id="742" name="Google Shape;742;p62"/>
          <p:cNvSpPr txBox="1"/>
          <p:nvPr>
            <p:ph idx="4" type="title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/02</a:t>
            </a:r>
            <a:endParaRPr/>
          </a:p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Choices</a:t>
            </a:r>
            <a:endParaRPr/>
          </a:p>
        </p:txBody>
      </p:sp>
      <p:sp>
        <p:nvSpPr>
          <p:cNvPr id="744" name="Google Shape;744;p62"/>
          <p:cNvSpPr txBox="1"/>
          <p:nvPr>
            <p:ph idx="6" type="title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/DIFFICULTIES</a:t>
            </a:r>
            <a:endParaRPr/>
          </a:p>
        </p:txBody>
      </p:sp>
      <p:sp>
        <p:nvSpPr>
          <p:cNvPr id="745" name="Google Shape;745;p62"/>
          <p:cNvSpPr txBox="1"/>
          <p:nvPr>
            <p:ph idx="7" type="title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/03</a:t>
            </a:r>
            <a:endParaRPr/>
          </a:p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of the compromises we had to make</a:t>
            </a:r>
            <a:endParaRPr/>
          </a:p>
        </p:txBody>
      </p:sp>
      <p:sp>
        <p:nvSpPr>
          <p:cNvPr id="747" name="Google Shape;747;p62"/>
          <p:cNvSpPr txBox="1"/>
          <p:nvPr>
            <p:ph idx="9" type="title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/CONCLUSION</a:t>
            </a:r>
            <a:endParaRPr/>
          </a:p>
        </p:txBody>
      </p:sp>
      <p:sp>
        <p:nvSpPr>
          <p:cNvPr id="748" name="Google Shape;748;p62"/>
          <p:cNvSpPr txBox="1"/>
          <p:nvPr>
            <p:ph idx="13" type="title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/04</a:t>
            </a:r>
            <a:endParaRPr/>
          </a:p>
        </p:txBody>
      </p:sp>
      <p:sp>
        <p:nvSpPr>
          <p:cNvPr id="749" name="Google Shape;749;p62"/>
          <p:cNvSpPr txBox="1"/>
          <p:nvPr>
            <p:ph idx="14" type="subTitle"/>
          </p:nvPr>
        </p:nvSpPr>
        <p:spPr>
          <a:xfrm>
            <a:off x="5571975" y="3580328"/>
            <a:ext cx="2336400" cy="8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did we conclude for this data set and how might this be done better</a:t>
            </a:r>
            <a:endParaRPr/>
          </a:p>
        </p:txBody>
      </p:sp>
      <p:sp>
        <p:nvSpPr>
          <p:cNvPr id="750" name="Google Shape;750;p62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/TABLE OF CONTENTS</a:t>
            </a:r>
            <a:endParaRPr/>
          </a:p>
        </p:txBody>
      </p:sp>
      <p:grpSp>
        <p:nvGrpSpPr>
          <p:cNvPr id="751" name="Google Shape;751;p6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52" name="Google Shape;752;p6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6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6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5" name="Google Shape;755;p6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56" name="Google Shape;756;p6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7" name="Google Shape;757;p6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58" name="Google Shape;758;p6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9" name="Google Shape;759;p6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60" name="Google Shape;760;p6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1" name="Google Shape;761;p6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62" name="Google Shape;762;p6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63" name="Google Shape;763;p6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6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5" name="Google Shape;765;p62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66" name="Google Shape;766;p62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7" name="Google Shape;767;p62"/>
          <p:cNvSpPr/>
          <p:nvPr/>
        </p:nvSpPr>
        <p:spPr>
          <a:xfrm>
            <a:off x="1862796" y="2302076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8" name="Google Shape;768;p62"/>
          <p:cNvSpPr/>
          <p:nvPr/>
        </p:nvSpPr>
        <p:spPr>
          <a:xfrm>
            <a:off x="1862796" y="3823151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9" name="Google Shape;769;p62"/>
          <p:cNvSpPr/>
          <p:nvPr/>
        </p:nvSpPr>
        <p:spPr>
          <a:xfrm>
            <a:off x="5343246" y="2302076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0" name="Google Shape;770;p62"/>
          <p:cNvSpPr/>
          <p:nvPr/>
        </p:nvSpPr>
        <p:spPr>
          <a:xfrm>
            <a:off x="5343246" y="3823151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1" name="Google Shape;771;p62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2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2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2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5" name="Google Shape;775;p6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76" name="Google Shape;776;p6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80"/>
          <p:cNvPicPr preferRelativeResize="0"/>
          <p:nvPr/>
        </p:nvPicPr>
        <p:blipFill rotWithShape="1">
          <a:blip r:embed="rId3">
            <a:alphaModFix/>
          </a:blip>
          <a:srcRect b="13253" l="16531" r="728" t="74716"/>
          <a:stretch/>
        </p:blipFill>
        <p:spPr>
          <a:xfrm>
            <a:off x="985963" y="2278501"/>
            <a:ext cx="7172074" cy="5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80"/>
          <p:cNvSpPr txBox="1"/>
          <p:nvPr>
            <p:ph idx="1" type="body"/>
          </p:nvPr>
        </p:nvSpPr>
        <p:spPr>
          <a:xfrm>
            <a:off x="6392825" y="994125"/>
            <a:ext cx="239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To this…</a:t>
            </a:r>
            <a:endParaRPr sz="44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1"/>
          <p:cNvSpPr txBox="1"/>
          <p:nvPr>
            <p:ph idx="1" type="body"/>
          </p:nvPr>
        </p:nvSpPr>
        <p:spPr>
          <a:xfrm>
            <a:off x="968875" y="1896850"/>
            <a:ext cx="28623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Repeated for each group</a:t>
            </a:r>
            <a:endParaRPr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095" name="Google Shape;1095;p81"/>
          <p:cNvPicPr preferRelativeResize="0"/>
          <p:nvPr/>
        </p:nvPicPr>
        <p:blipFill rotWithShape="1">
          <a:blip r:embed="rId3">
            <a:alphaModFix/>
          </a:blip>
          <a:srcRect b="31570" l="16338" r="0" t="58901"/>
          <a:stretch/>
        </p:blipFill>
        <p:spPr>
          <a:xfrm>
            <a:off x="418075" y="1222225"/>
            <a:ext cx="8598451" cy="55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81"/>
          <p:cNvPicPr preferRelativeResize="0"/>
          <p:nvPr/>
        </p:nvPicPr>
        <p:blipFill rotWithShape="1">
          <a:blip r:embed="rId4">
            <a:alphaModFix/>
          </a:blip>
          <a:srcRect b="13253" l="16531" r="728" t="64963"/>
          <a:stretch/>
        </p:blipFill>
        <p:spPr>
          <a:xfrm>
            <a:off x="418075" y="2647975"/>
            <a:ext cx="8598451" cy="1273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81"/>
          <p:cNvSpPr/>
          <p:nvPr/>
        </p:nvSpPr>
        <p:spPr>
          <a:xfrm rot="5402620">
            <a:off x="646209" y="2077145"/>
            <a:ext cx="393600" cy="343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2"/>
          <p:cNvSpPr txBox="1"/>
          <p:nvPr>
            <p:ph type="title"/>
          </p:nvPr>
        </p:nvSpPr>
        <p:spPr>
          <a:xfrm>
            <a:off x="4234975" y="1294325"/>
            <a:ext cx="40689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3/ DATA PROCESSING</a:t>
            </a:r>
            <a:endParaRPr sz="3700"/>
          </a:p>
        </p:txBody>
      </p:sp>
      <p:grpSp>
        <p:nvGrpSpPr>
          <p:cNvPr id="1103" name="Google Shape;1103;p82"/>
          <p:cNvGrpSpPr/>
          <p:nvPr/>
        </p:nvGrpSpPr>
        <p:grpSpPr>
          <a:xfrm>
            <a:off x="964875" y="1224275"/>
            <a:ext cx="3028620" cy="2694948"/>
            <a:chOff x="964875" y="1173312"/>
            <a:chExt cx="3028620" cy="2694948"/>
          </a:xfrm>
        </p:grpSpPr>
        <p:sp>
          <p:nvSpPr>
            <p:cNvPr id="1104" name="Google Shape;1104;p82"/>
            <p:cNvSpPr/>
            <p:nvPr/>
          </p:nvSpPr>
          <p:spPr>
            <a:xfrm>
              <a:off x="964875" y="1173312"/>
              <a:ext cx="3028374" cy="1857205"/>
            </a:xfrm>
            <a:custGeom>
              <a:rect b="b" l="l" r="r" t="t"/>
              <a:pathLst>
                <a:path extrusionOk="0" h="86765" w="145893">
                  <a:moveTo>
                    <a:pt x="139847" y="5536"/>
                  </a:moveTo>
                  <a:cubicBezTo>
                    <a:pt x="140015" y="5536"/>
                    <a:pt x="140153" y="5674"/>
                    <a:pt x="140153" y="5841"/>
                  </a:cubicBezTo>
                  <a:lnTo>
                    <a:pt x="140153" y="80515"/>
                  </a:lnTo>
                  <a:cubicBezTo>
                    <a:pt x="140153" y="80682"/>
                    <a:pt x="140015" y="80820"/>
                    <a:pt x="139847" y="80820"/>
                  </a:cubicBezTo>
                  <a:lnTo>
                    <a:pt x="6045" y="80820"/>
                  </a:lnTo>
                  <a:cubicBezTo>
                    <a:pt x="5878" y="80820"/>
                    <a:pt x="5740" y="80682"/>
                    <a:pt x="5740" y="80515"/>
                  </a:cubicBezTo>
                  <a:lnTo>
                    <a:pt x="5740" y="5841"/>
                  </a:lnTo>
                  <a:cubicBezTo>
                    <a:pt x="5740" y="5674"/>
                    <a:pt x="5878" y="5536"/>
                    <a:pt x="6045" y="5536"/>
                  </a:cubicBezTo>
                  <a:close/>
                  <a:moveTo>
                    <a:pt x="2438" y="0"/>
                  </a:moveTo>
                  <a:cubicBezTo>
                    <a:pt x="1094" y="0"/>
                    <a:pt x="0" y="1094"/>
                    <a:pt x="0" y="2438"/>
                  </a:cubicBezTo>
                  <a:lnTo>
                    <a:pt x="0" y="86764"/>
                  </a:lnTo>
                  <a:lnTo>
                    <a:pt x="145893" y="86764"/>
                  </a:lnTo>
                  <a:lnTo>
                    <a:pt x="145893" y="2438"/>
                  </a:lnTo>
                  <a:cubicBezTo>
                    <a:pt x="145893" y="1094"/>
                    <a:pt x="144798" y="0"/>
                    <a:pt x="1434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5" name="Google Shape;1105;p82"/>
            <p:cNvGrpSpPr/>
            <p:nvPr/>
          </p:nvGrpSpPr>
          <p:grpSpPr>
            <a:xfrm>
              <a:off x="965005" y="3030390"/>
              <a:ext cx="3028490" cy="837871"/>
              <a:chOff x="5830225" y="3141424"/>
              <a:chExt cx="2593773" cy="717601"/>
            </a:xfrm>
          </p:grpSpPr>
          <p:sp>
            <p:nvSpPr>
              <p:cNvPr id="1106" name="Google Shape;1106;p82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rect b="b" l="l" r="r" t="t"/>
                <a:pathLst>
                  <a:path extrusionOk="0" h="8798" w="89564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82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rect b="b" l="l" r="r" t="t"/>
                <a:pathLst>
                  <a:path extrusionOk="0" h="15982" w="17167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82"/>
              <p:cNvSpPr/>
              <p:nvPr/>
            </p:nvSpPr>
            <p:spPr>
              <a:xfrm>
                <a:off x="6738767" y="3815585"/>
                <a:ext cx="776707" cy="43440"/>
              </a:xfrm>
              <a:custGeom>
                <a:rect b="b" l="l" r="r" t="t"/>
                <a:pathLst>
                  <a:path extrusionOk="0" h="1500" w="2682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82"/>
              <p:cNvSpPr/>
              <p:nvPr/>
            </p:nvSpPr>
            <p:spPr>
              <a:xfrm>
                <a:off x="6878530" y="3396186"/>
                <a:ext cx="497156" cy="147638"/>
              </a:xfrm>
              <a:custGeom>
                <a:rect b="b" l="l" r="r" t="t"/>
                <a:pathLst>
                  <a:path extrusionOk="0" h="5098" w="17167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3"/>
          <p:cNvSpPr txBox="1"/>
          <p:nvPr>
            <p:ph type="title"/>
          </p:nvPr>
        </p:nvSpPr>
        <p:spPr>
          <a:xfrm>
            <a:off x="819850" y="756375"/>
            <a:ext cx="76215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Finding the Gender</a:t>
            </a:r>
            <a:endParaRPr/>
          </a:p>
        </p:txBody>
      </p:sp>
      <p:pic>
        <p:nvPicPr>
          <p:cNvPr id="1115" name="Google Shape;11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663" y="2255475"/>
            <a:ext cx="7448676" cy="16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947450"/>
            <a:ext cx="4419601" cy="263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4"/>
          <p:cNvSpPr txBox="1"/>
          <p:nvPr>
            <p:ph type="title"/>
          </p:nvPr>
        </p:nvSpPr>
        <p:spPr>
          <a:xfrm>
            <a:off x="831350" y="448350"/>
            <a:ext cx="76215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When did Who Vote?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5"/>
          <p:cNvSpPr txBox="1"/>
          <p:nvPr/>
        </p:nvSpPr>
        <p:spPr>
          <a:xfrm>
            <a:off x="1080000" y="1609900"/>
            <a:ext cx="34920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>
                <a:solidFill>
                  <a:srgbClr val="E2E2E2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Char char="●"/>
            </a:pPr>
            <a:r>
              <a:rPr lang="fr">
                <a:solidFill>
                  <a:srgbClr val="E2E2E2"/>
                </a:solidFill>
                <a:latin typeface="Fira Code"/>
                <a:ea typeface="Fira Code"/>
                <a:cs typeface="Fira Code"/>
                <a:sym typeface="Fira Code"/>
              </a:rPr>
              <a:t>2 sets of scrapped data</a:t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Char char="●"/>
            </a:pPr>
            <a:r>
              <a:rPr lang="fr">
                <a:solidFill>
                  <a:srgbClr val="E2E2E2"/>
                </a:solidFill>
                <a:latin typeface="Fira Code"/>
                <a:ea typeface="Fira Code"/>
                <a:cs typeface="Fira Code"/>
                <a:sym typeface="Fira Code"/>
              </a:rPr>
              <a:t>255 decisions</a:t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Char char="●"/>
            </a:pPr>
            <a:r>
              <a:rPr lang="fr">
                <a:solidFill>
                  <a:srgbClr val="E2E2E2"/>
                </a:solidFill>
                <a:latin typeface="Fira Code"/>
                <a:ea typeface="Fira Code"/>
                <a:cs typeface="Fira Code"/>
                <a:sym typeface="Fira Code"/>
              </a:rPr>
              <a:t>637 MEPs</a:t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Char char="●"/>
            </a:pPr>
            <a:r>
              <a:rPr lang="fr">
                <a:solidFill>
                  <a:srgbClr val="E2E2E2"/>
                </a:solidFill>
                <a:latin typeface="Fira Code"/>
                <a:ea typeface="Fira Code"/>
                <a:cs typeface="Fira Code"/>
                <a:sym typeface="Fira Code"/>
              </a:rPr>
              <a:t>2 Data Frames</a:t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Char char="●"/>
            </a:pPr>
            <a:r>
              <a:rPr lang="fr">
                <a:solidFill>
                  <a:srgbClr val="E2E2E2"/>
                </a:solidFill>
                <a:latin typeface="Fira Code"/>
                <a:ea typeface="Fira Code"/>
                <a:cs typeface="Fira Code"/>
                <a:sym typeface="Fira Code"/>
              </a:rPr>
              <a:t>3 Types of collected data</a:t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</a:pPr>
            <a:r>
              <a:rPr lang="fr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3 Dictionaries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</a:pPr>
            <a:r>
              <a:rPr lang="fr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1 conclusion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7" name="Google Shape;1127;p85"/>
          <p:cNvSpPr txBox="1"/>
          <p:nvPr/>
        </p:nvSpPr>
        <p:spPr>
          <a:xfrm>
            <a:off x="1080000" y="1037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/SOME FACTS</a:t>
            </a:r>
            <a:endParaRPr b="1" sz="3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28" name="Google Shape;11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375" y="957350"/>
            <a:ext cx="2455362" cy="32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8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34" name="Google Shape;1134;p8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p8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6" name="Google Shape;1136;p8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37" name="Google Shape;1137;p8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38" name="Google Shape;1138;p8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9" name="Google Shape;1139;p8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40" name="Google Shape;1140;p8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41" name="Google Shape;1141;p8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42" name="Google Shape;1142;p8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3" name="Google Shape;1143;p8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44" name="Google Shape;1144;p8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45" name="Google Shape;1145;p8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8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7" name="Google Shape;1147;p86">
            <a:hlinkClick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8" name="Google Shape;1148;p86"/>
          <p:cNvSpPr txBox="1"/>
          <p:nvPr>
            <p:ph type="title"/>
          </p:nvPr>
        </p:nvSpPr>
        <p:spPr>
          <a:xfrm>
            <a:off x="4320325" y="18864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/DIFFICULTIES</a:t>
            </a:r>
            <a:endParaRPr/>
          </a:p>
        </p:txBody>
      </p:sp>
      <p:sp>
        <p:nvSpPr>
          <p:cNvPr id="1149" name="Google Shape;1149;p86"/>
          <p:cNvSpPr txBox="1"/>
          <p:nvPr>
            <p:ph idx="2" type="title"/>
          </p:nvPr>
        </p:nvSpPr>
        <p:spPr>
          <a:xfrm>
            <a:off x="4320325" y="10446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5A083"/>
                </a:solidFill>
              </a:rPr>
              <a:t>/03</a:t>
            </a:r>
            <a:endParaRPr>
              <a:solidFill>
                <a:srgbClr val="E5A083"/>
              </a:solidFill>
            </a:endParaRPr>
          </a:p>
        </p:txBody>
      </p:sp>
      <p:sp>
        <p:nvSpPr>
          <p:cNvPr id="1150" name="Google Shape;1150;p86"/>
          <p:cNvSpPr txBox="1"/>
          <p:nvPr>
            <p:ph idx="1" type="subTitle"/>
          </p:nvPr>
        </p:nvSpPr>
        <p:spPr>
          <a:xfrm>
            <a:off x="4320325" y="3385500"/>
            <a:ext cx="3652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A BLOOPER REEL</a:t>
            </a:r>
            <a:endParaRPr/>
          </a:p>
        </p:txBody>
      </p:sp>
      <p:sp>
        <p:nvSpPr>
          <p:cNvPr id="1151" name="Google Shape;1151;p86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86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6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6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5" name="Google Shape;1155;p86"/>
          <p:cNvGrpSpPr/>
          <p:nvPr/>
        </p:nvGrpSpPr>
        <p:grpSpPr>
          <a:xfrm>
            <a:off x="1251654" y="1820613"/>
            <a:ext cx="2224098" cy="1884607"/>
            <a:chOff x="5375029" y="1818088"/>
            <a:chExt cx="2224098" cy="1884607"/>
          </a:xfrm>
        </p:grpSpPr>
        <p:sp>
          <p:nvSpPr>
            <p:cNvPr id="1156" name="Google Shape;1156;p86"/>
            <p:cNvSpPr/>
            <p:nvPr/>
          </p:nvSpPr>
          <p:spPr>
            <a:xfrm>
              <a:off x="6273950" y="3298356"/>
              <a:ext cx="426300" cy="396873"/>
            </a:xfrm>
            <a:custGeom>
              <a:rect b="b" l="l" r="r" t="t"/>
              <a:pathLst>
                <a:path extrusionOk="0" h="15982" w="17167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6"/>
            <p:cNvSpPr/>
            <p:nvPr/>
          </p:nvSpPr>
          <p:spPr>
            <a:xfrm>
              <a:off x="6154104" y="3665446"/>
              <a:ext cx="666008" cy="37249"/>
            </a:xfrm>
            <a:custGeom>
              <a:rect b="b" l="l" r="r" t="t"/>
              <a:pathLst>
                <a:path extrusionOk="0" h="1500" w="2682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6"/>
            <p:cNvSpPr/>
            <p:nvPr/>
          </p:nvSpPr>
          <p:spPr>
            <a:xfrm>
              <a:off x="6273950" y="3303326"/>
              <a:ext cx="426300" cy="126596"/>
            </a:xfrm>
            <a:custGeom>
              <a:rect b="b" l="l" r="r" t="t"/>
              <a:pathLst>
                <a:path extrusionOk="0" h="5098" w="17167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6"/>
            <p:cNvSpPr/>
            <p:nvPr/>
          </p:nvSpPr>
          <p:spPr>
            <a:xfrm>
              <a:off x="5375029" y="3097292"/>
              <a:ext cx="2224098" cy="218476"/>
            </a:xfrm>
            <a:custGeom>
              <a:rect b="b" l="l" r="r" t="t"/>
              <a:pathLst>
                <a:path extrusionOk="0" h="8798" w="89564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6"/>
            <p:cNvSpPr/>
            <p:nvPr/>
          </p:nvSpPr>
          <p:spPr>
            <a:xfrm>
              <a:off x="5375029" y="1818088"/>
              <a:ext cx="2224098" cy="1289130"/>
            </a:xfrm>
            <a:custGeom>
              <a:rect b="b" l="l" r="r" t="t"/>
              <a:pathLst>
                <a:path extrusionOk="0" h="51913" w="89564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2E2E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6"/>
            <p:cNvSpPr/>
            <p:nvPr/>
          </p:nvSpPr>
          <p:spPr>
            <a:xfrm>
              <a:off x="5434356" y="1871380"/>
              <a:ext cx="2105424" cy="1171945"/>
            </a:xfrm>
            <a:custGeom>
              <a:rect b="b" l="l" r="r" t="t"/>
              <a:pathLst>
                <a:path extrusionOk="0" h="47194" w="84785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6"/>
            <p:cNvSpPr/>
            <p:nvPr/>
          </p:nvSpPr>
          <p:spPr>
            <a:xfrm>
              <a:off x="5527258" y="1968354"/>
              <a:ext cx="677406" cy="476585"/>
            </a:xfrm>
            <a:custGeom>
              <a:rect b="b" l="l" r="r" t="t"/>
              <a:pathLst>
                <a:path extrusionOk="0" h="19192" w="27279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6"/>
            <p:cNvSpPr/>
            <p:nvPr/>
          </p:nvSpPr>
          <p:spPr>
            <a:xfrm>
              <a:off x="5527258" y="2497898"/>
              <a:ext cx="1407730" cy="476685"/>
            </a:xfrm>
            <a:custGeom>
              <a:rect b="b" l="l" r="r" t="t"/>
              <a:pathLst>
                <a:path extrusionOk="0" h="19196" w="56689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6"/>
            <p:cNvSpPr/>
            <p:nvPr/>
          </p:nvSpPr>
          <p:spPr>
            <a:xfrm>
              <a:off x="6257635" y="1968354"/>
              <a:ext cx="677381" cy="476585"/>
            </a:xfrm>
            <a:custGeom>
              <a:rect b="b" l="l" r="r" t="t"/>
              <a:pathLst>
                <a:path extrusionOk="0" h="19192" w="27278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6"/>
            <p:cNvSpPr/>
            <p:nvPr/>
          </p:nvSpPr>
          <p:spPr>
            <a:xfrm>
              <a:off x="7002489" y="1968354"/>
              <a:ext cx="479540" cy="221332"/>
            </a:xfrm>
            <a:custGeom>
              <a:rect b="b" l="l" r="r" t="t"/>
              <a:pathLst>
                <a:path extrusionOk="0" h="8913" w="19311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6"/>
            <p:cNvSpPr/>
            <p:nvPr/>
          </p:nvSpPr>
          <p:spPr>
            <a:xfrm>
              <a:off x="7002489" y="2241370"/>
              <a:ext cx="479540" cy="733204"/>
            </a:xfrm>
            <a:custGeom>
              <a:rect b="b" l="l" r="r" t="t"/>
              <a:pathLst>
                <a:path extrusionOk="0" h="29526" w="19311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86"/>
          <p:cNvGrpSpPr/>
          <p:nvPr/>
        </p:nvGrpSpPr>
        <p:grpSpPr>
          <a:xfrm>
            <a:off x="2994867" y="1438266"/>
            <a:ext cx="795392" cy="626115"/>
            <a:chOff x="7542675" y="1392460"/>
            <a:chExt cx="879178" cy="692069"/>
          </a:xfrm>
        </p:grpSpPr>
        <p:sp>
          <p:nvSpPr>
            <p:cNvPr id="1168" name="Google Shape;1168;p86"/>
            <p:cNvSpPr/>
            <p:nvPr/>
          </p:nvSpPr>
          <p:spPr>
            <a:xfrm>
              <a:off x="7542675" y="1392460"/>
              <a:ext cx="879178" cy="692069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9" name="Google Shape;1169;p86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1170" name="Google Shape;1170;p86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86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86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86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4" name="Google Shape;1174;p86"/>
          <p:cNvGrpSpPr/>
          <p:nvPr/>
        </p:nvGrpSpPr>
        <p:grpSpPr>
          <a:xfrm>
            <a:off x="932035" y="2847851"/>
            <a:ext cx="633471" cy="733893"/>
            <a:chOff x="5055410" y="2845326"/>
            <a:chExt cx="633471" cy="733893"/>
          </a:xfrm>
        </p:grpSpPr>
        <p:grpSp>
          <p:nvGrpSpPr>
            <p:cNvPr id="1175" name="Google Shape;1175;p86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1176" name="Google Shape;1176;p86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2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7" name="Google Shape;1177;p86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1178" name="Google Shape;1178;p86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rect b="b" l="l" r="r" t="t"/>
                  <a:pathLst>
                    <a:path extrusionOk="0" h="14209" w="14203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rgbClr val="E07A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86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rect b="b" l="l" r="r" t="t"/>
                  <a:pathLst>
                    <a:path extrusionOk="0" h="4650" w="4656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86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rect b="b" l="l" r="r" t="t"/>
                  <a:pathLst>
                    <a:path extrusionOk="0" h="5727" w="9793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81" name="Google Shape;1181;p86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1182" name="Google Shape;1182;p86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86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86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85" name="Google Shape;1185;p86"/>
          <p:cNvGrpSpPr/>
          <p:nvPr/>
        </p:nvGrpSpPr>
        <p:grpSpPr>
          <a:xfrm>
            <a:off x="3303820" y="2467218"/>
            <a:ext cx="694832" cy="494692"/>
            <a:chOff x="3336290" y="764021"/>
            <a:chExt cx="810300" cy="576900"/>
          </a:xfrm>
        </p:grpSpPr>
        <p:sp>
          <p:nvSpPr>
            <p:cNvPr id="1186" name="Google Shape;1186;p86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6"/>
            <p:cNvSpPr/>
            <p:nvPr/>
          </p:nvSpPr>
          <p:spPr>
            <a:xfrm>
              <a:off x="3414726" y="1013671"/>
              <a:ext cx="653730" cy="281110"/>
            </a:xfrm>
            <a:custGeom>
              <a:rect b="b" l="l" r="r" t="t"/>
              <a:pathLst>
                <a:path extrusionOk="0" h="14176" w="28015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6"/>
            <p:cNvSpPr/>
            <p:nvPr/>
          </p:nvSpPr>
          <p:spPr>
            <a:xfrm>
              <a:off x="3848871" y="832785"/>
              <a:ext cx="144823" cy="144867"/>
            </a:xfrm>
            <a:custGeom>
              <a:rect b="b" l="l" r="r" t="t"/>
              <a:pathLst>
                <a:path extrusionOk="0" h="4417" w="4416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86"/>
          <p:cNvGrpSpPr/>
          <p:nvPr/>
        </p:nvGrpSpPr>
        <p:grpSpPr>
          <a:xfrm>
            <a:off x="1036036" y="1733885"/>
            <a:ext cx="999286" cy="251306"/>
            <a:chOff x="6394932" y="2541500"/>
            <a:chExt cx="959100" cy="241200"/>
          </a:xfrm>
        </p:grpSpPr>
        <p:sp>
          <p:nvSpPr>
            <p:cNvPr id="1190" name="Google Shape;1190;p86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6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6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6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6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EA7D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87"/>
          <p:cNvGrpSpPr/>
          <p:nvPr/>
        </p:nvGrpSpPr>
        <p:grpSpPr>
          <a:xfrm>
            <a:off x="3285196" y="900152"/>
            <a:ext cx="737100" cy="737100"/>
            <a:chOff x="991075" y="1881675"/>
            <a:chExt cx="737100" cy="737100"/>
          </a:xfrm>
        </p:grpSpPr>
        <p:sp>
          <p:nvSpPr>
            <p:cNvPr id="1200" name="Google Shape;1200;p8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87"/>
          <p:cNvSpPr txBox="1"/>
          <p:nvPr>
            <p:ph idx="2" type="subTitle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/LEXICON AND OBJECTIVES</a:t>
            </a:r>
            <a:endParaRPr/>
          </a:p>
        </p:txBody>
      </p:sp>
      <p:grpSp>
        <p:nvGrpSpPr>
          <p:cNvPr id="1203" name="Google Shape;1203;p8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04" name="Google Shape;1204;p8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" name="Google Shape;1205;p8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6" name="Google Shape;1206;p8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07" name="Google Shape;1207;p8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08" name="Google Shape;1208;p8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9" name="Google Shape;1209;p8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10" name="Google Shape;1210;p8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1" name="Google Shape;1211;p8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12" name="Google Shape;1212;p8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3" name="Google Shape;1213;p8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14" name="Google Shape;1214;p8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15" name="Google Shape;1215;p8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17" name="Google Shape;1217;p87">
            <a:hlinkClick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1218" name="Google Shape;1218;p87"/>
          <p:cNvSpPr txBox="1"/>
          <p:nvPr>
            <p:ph idx="3" type="subTitle"/>
          </p:nvPr>
        </p:nvSpPr>
        <p:spPr>
          <a:xfrm>
            <a:off x="1030000" y="3348825"/>
            <a:ext cx="29445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first </a:t>
            </a:r>
            <a:r>
              <a:rPr lang="fr"/>
              <a:t>attempt</a:t>
            </a:r>
            <a:r>
              <a:rPr lang="fr"/>
              <a:t> at working with functions and loops to process the data into various dictionaries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without the data frames</a:t>
            </a:r>
            <a:endParaRPr/>
          </a:p>
        </p:txBody>
      </p:sp>
      <p:sp>
        <p:nvSpPr>
          <p:cNvPr id="1219" name="Google Shape;1219;p87"/>
          <p:cNvSpPr txBox="1"/>
          <p:nvPr>
            <p:ph idx="1" type="subTitle"/>
          </p:nvPr>
        </p:nvSpPr>
        <p:spPr>
          <a:xfrm>
            <a:off x="1077800" y="1643925"/>
            <a:ext cx="2944500" cy="15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/DID YOU KNOW IT IS POSSIBLE TO WRITE A WHOLE DAY OF CODE THAT TURNS OUT TO BE USELESS?</a:t>
            </a:r>
            <a:endParaRPr/>
          </a:p>
        </p:txBody>
      </p:sp>
      <p:sp>
        <p:nvSpPr>
          <p:cNvPr id="1220" name="Google Shape;1220;p87"/>
          <p:cNvSpPr txBox="1"/>
          <p:nvPr>
            <p:ph idx="4" type="subTitle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Venus has a beautiful name and is the second planet from the Sun. It’s hot and has a very poisonous atmosphere</a:t>
            </a:r>
            <a:endParaRPr/>
          </a:p>
        </p:txBody>
      </p:sp>
      <p:sp>
        <p:nvSpPr>
          <p:cNvPr id="1221" name="Google Shape;1221;p8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/A ?FUNNY? FIRST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ATTEMPT?</a:t>
            </a:r>
            <a:endParaRPr/>
          </a:p>
        </p:txBody>
      </p:sp>
      <p:grpSp>
        <p:nvGrpSpPr>
          <p:cNvPr id="1222" name="Google Shape;1222;p87"/>
          <p:cNvGrpSpPr/>
          <p:nvPr/>
        </p:nvGrpSpPr>
        <p:grpSpPr>
          <a:xfrm>
            <a:off x="3449245" y="1064203"/>
            <a:ext cx="409009" cy="409016"/>
            <a:chOff x="3075107" y="3758147"/>
            <a:chExt cx="409009" cy="409016"/>
          </a:xfrm>
        </p:grpSpPr>
        <p:sp>
          <p:nvSpPr>
            <p:cNvPr id="1223" name="Google Shape;1223;p87"/>
            <p:cNvSpPr/>
            <p:nvPr/>
          </p:nvSpPr>
          <p:spPr>
            <a:xfrm>
              <a:off x="3262704" y="3888056"/>
              <a:ext cx="91499" cy="146531"/>
            </a:xfrm>
            <a:custGeom>
              <a:rect b="b" l="l" r="r" t="t"/>
              <a:pathLst>
                <a:path extrusionOk="0" h="5123" w="3199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7"/>
            <p:cNvSpPr/>
            <p:nvPr/>
          </p:nvSpPr>
          <p:spPr>
            <a:xfrm>
              <a:off x="3205015" y="3888056"/>
              <a:ext cx="74281" cy="146531"/>
            </a:xfrm>
            <a:custGeom>
              <a:rect b="b" l="l" r="r" t="t"/>
              <a:pathLst>
                <a:path extrusionOk="0" h="5123" w="2597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7"/>
            <p:cNvSpPr/>
            <p:nvPr/>
          </p:nvSpPr>
          <p:spPr>
            <a:xfrm>
              <a:off x="3262704" y="3758147"/>
              <a:ext cx="221412" cy="409016"/>
            </a:xfrm>
            <a:custGeom>
              <a:rect b="b" l="l" r="r" t="t"/>
              <a:pathLst>
                <a:path extrusionOk="0" h="14300" w="7741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7"/>
            <p:cNvSpPr/>
            <p:nvPr/>
          </p:nvSpPr>
          <p:spPr>
            <a:xfrm>
              <a:off x="3075107" y="3758147"/>
              <a:ext cx="204193" cy="409016"/>
            </a:xfrm>
            <a:custGeom>
              <a:rect b="b" l="l" r="r" t="t"/>
              <a:pathLst>
                <a:path extrusionOk="0" h="14300" w="7139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87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1228" name="Google Shape;1228;p8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87"/>
          <p:cNvGrpSpPr/>
          <p:nvPr/>
        </p:nvGrpSpPr>
        <p:grpSpPr>
          <a:xfrm>
            <a:off x="5290441" y="1703152"/>
            <a:ext cx="409009" cy="370569"/>
            <a:chOff x="1351729" y="2565031"/>
            <a:chExt cx="409009" cy="370569"/>
          </a:xfrm>
        </p:grpSpPr>
        <p:sp>
          <p:nvSpPr>
            <p:cNvPr id="1231" name="Google Shape;1231;p87"/>
            <p:cNvSpPr/>
            <p:nvPr/>
          </p:nvSpPr>
          <p:spPr>
            <a:xfrm>
              <a:off x="1545275" y="2565031"/>
              <a:ext cx="123963" cy="190922"/>
            </a:xfrm>
            <a:custGeom>
              <a:rect b="b" l="l" r="r" t="t"/>
              <a:pathLst>
                <a:path extrusionOk="0" h="6675" w="4334">
                  <a:moveTo>
                    <a:pt x="3476" y="0"/>
                  </a:moveTo>
                  <a:lnTo>
                    <a:pt x="3476" y="1159"/>
                  </a:lnTo>
                  <a:cubicBezTo>
                    <a:pt x="3476" y="1947"/>
                    <a:pt x="2897" y="2526"/>
                    <a:pt x="2109" y="2526"/>
                  </a:cubicBezTo>
                  <a:cubicBezTo>
                    <a:pt x="950" y="2526"/>
                    <a:pt x="0" y="3477"/>
                    <a:pt x="0" y="4728"/>
                  </a:cubicBezTo>
                  <a:lnTo>
                    <a:pt x="0" y="6675"/>
                  </a:lnTo>
                  <a:lnTo>
                    <a:pt x="765" y="6675"/>
                  </a:lnTo>
                  <a:lnTo>
                    <a:pt x="765" y="4728"/>
                  </a:lnTo>
                  <a:cubicBezTo>
                    <a:pt x="765" y="3963"/>
                    <a:pt x="1437" y="3384"/>
                    <a:pt x="2109" y="3384"/>
                  </a:cubicBezTo>
                  <a:cubicBezTo>
                    <a:pt x="3361" y="3384"/>
                    <a:pt x="4334" y="2411"/>
                    <a:pt x="4334" y="1159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7"/>
            <p:cNvSpPr/>
            <p:nvPr/>
          </p:nvSpPr>
          <p:spPr>
            <a:xfrm>
              <a:off x="1539297" y="2730749"/>
              <a:ext cx="221441" cy="204851"/>
            </a:xfrm>
            <a:custGeom>
              <a:rect b="b" l="l" r="r" t="t"/>
              <a:pathLst>
                <a:path extrusionOk="0" h="7162" w="7742">
                  <a:moveTo>
                    <a:pt x="580" y="0"/>
                  </a:moveTo>
                  <a:lnTo>
                    <a:pt x="1" y="3569"/>
                  </a:lnTo>
                  <a:lnTo>
                    <a:pt x="580" y="7161"/>
                  </a:lnTo>
                  <a:lnTo>
                    <a:pt x="7741" y="7161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7"/>
            <p:cNvSpPr/>
            <p:nvPr/>
          </p:nvSpPr>
          <p:spPr>
            <a:xfrm>
              <a:off x="1351729" y="2730749"/>
              <a:ext cx="204165" cy="204851"/>
            </a:xfrm>
            <a:custGeom>
              <a:rect b="b" l="l" r="r" t="t"/>
              <a:pathLst>
                <a:path extrusionOk="0" h="7162" w="7138">
                  <a:moveTo>
                    <a:pt x="0" y="0"/>
                  </a:moveTo>
                  <a:lnTo>
                    <a:pt x="0" y="7161"/>
                  </a:lnTo>
                  <a:lnTo>
                    <a:pt x="7138" y="7161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7"/>
            <p:cNvSpPr/>
            <p:nvPr/>
          </p:nvSpPr>
          <p:spPr>
            <a:xfrm>
              <a:off x="1390169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7"/>
            <p:cNvSpPr/>
            <p:nvPr/>
          </p:nvSpPr>
          <p:spPr>
            <a:xfrm>
              <a:off x="144253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7"/>
            <p:cNvSpPr/>
            <p:nvPr/>
          </p:nvSpPr>
          <p:spPr>
            <a:xfrm>
              <a:off x="149224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7"/>
            <p:cNvSpPr/>
            <p:nvPr/>
          </p:nvSpPr>
          <p:spPr>
            <a:xfrm>
              <a:off x="1541957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7"/>
            <p:cNvSpPr/>
            <p:nvPr/>
          </p:nvSpPr>
          <p:spPr>
            <a:xfrm>
              <a:off x="1594984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7"/>
            <p:cNvSpPr/>
            <p:nvPr/>
          </p:nvSpPr>
          <p:spPr>
            <a:xfrm>
              <a:off x="1644693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7"/>
            <p:cNvSpPr/>
            <p:nvPr/>
          </p:nvSpPr>
          <p:spPr>
            <a:xfrm>
              <a:off x="1694402" y="2769848"/>
              <a:ext cx="27201" cy="24541"/>
            </a:xfrm>
            <a:custGeom>
              <a:rect b="b" l="l" r="r" t="t"/>
              <a:pathLst>
                <a:path extrusionOk="0" h="858" w="951">
                  <a:moveTo>
                    <a:pt x="1" y="0"/>
                  </a:moveTo>
                  <a:lnTo>
                    <a:pt x="1" y="858"/>
                  </a:lnTo>
                  <a:lnTo>
                    <a:pt x="951" y="85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7"/>
            <p:cNvSpPr/>
            <p:nvPr/>
          </p:nvSpPr>
          <p:spPr>
            <a:xfrm>
              <a:off x="1390169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7"/>
            <p:cNvSpPr/>
            <p:nvPr/>
          </p:nvSpPr>
          <p:spPr>
            <a:xfrm>
              <a:off x="144253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7"/>
            <p:cNvSpPr/>
            <p:nvPr/>
          </p:nvSpPr>
          <p:spPr>
            <a:xfrm>
              <a:off x="149224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7"/>
            <p:cNvSpPr/>
            <p:nvPr/>
          </p:nvSpPr>
          <p:spPr>
            <a:xfrm>
              <a:off x="1541957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7"/>
            <p:cNvSpPr/>
            <p:nvPr/>
          </p:nvSpPr>
          <p:spPr>
            <a:xfrm>
              <a:off x="1594984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7"/>
            <p:cNvSpPr/>
            <p:nvPr/>
          </p:nvSpPr>
          <p:spPr>
            <a:xfrm>
              <a:off x="1644693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7"/>
            <p:cNvSpPr/>
            <p:nvPr/>
          </p:nvSpPr>
          <p:spPr>
            <a:xfrm>
              <a:off x="1694402" y="2822217"/>
              <a:ext cx="27201" cy="21910"/>
            </a:xfrm>
            <a:custGeom>
              <a:rect b="b" l="l" r="r" t="t"/>
              <a:pathLst>
                <a:path extrusionOk="0" h="766" w="951">
                  <a:moveTo>
                    <a:pt x="1" y="0"/>
                  </a:moveTo>
                  <a:lnTo>
                    <a:pt x="1" y="765"/>
                  </a:lnTo>
                  <a:lnTo>
                    <a:pt x="951" y="76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7"/>
            <p:cNvSpPr/>
            <p:nvPr/>
          </p:nvSpPr>
          <p:spPr>
            <a:xfrm>
              <a:off x="1390169" y="2871927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7"/>
            <p:cNvSpPr/>
            <p:nvPr/>
          </p:nvSpPr>
          <p:spPr>
            <a:xfrm>
              <a:off x="1442538" y="2871927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7"/>
            <p:cNvSpPr/>
            <p:nvPr/>
          </p:nvSpPr>
          <p:spPr>
            <a:xfrm>
              <a:off x="1644693" y="2871927"/>
              <a:ext cx="76912" cy="24541"/>
            </a:xfrm>
            <a:custGeom>
              <a:rect b="b" l="l" r="r" t="t"/>
              <a:pathLst>
                <a:path extrusionOk="0" h="858" w="2689">
                  <a:moveTo>
                    <a:pt x="0" y="0"/>
                  </a:moveTo>
                  <a:lnTo>
                    <a:pt x="0" y="858"/>
                  </a:lnTo>
                  <a:lnTo>
                    <a:pt x="2689" y="858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7"/>
            <p:cNvSpPr/>
            <p:nvPr/>
          </p:nvSpPr>
          <p:spPr>
            <a:xfrm>
              <a:off x="1547906" y="2871927"/>
              <a:ext cx="71621" cy="24541"/>
            </a:xfrm>
            <a:custGeom>
              <a:rect b="b" l="l" r="r" t="t"/>
              <a:pathLst>
                <a:path extrusionOk="0" h="858" w="2504">
                  <a:moveTo>
                    <a:pt x="279" y="0"/>
                  </a:moveTo>
                  <a:lnTo>
                    <a:pt x="1" y="371"/>
                  </a:lnTo>
                  <a:lnTo>
                    <a:pt x="279" y="858"/>
                  </a:lnTo>
                  <a:lnTo>
                    <a:pt x="2504" y="85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7"/>
            <p:cNvSpPr/>
            <p:nvPr/>
          </p:nvSpPr>
          <p:spPr>
            <a:xfrm>
              <a:off x="1492248" y="2871927"/>
              <a:ext cx="63641" cy="24541"/>
            </a:xfrm>
            <a:custGeom>
              <a:rect b="b" l="l" r="r" t="t"/>
              <a:pathLst>
                <a:path extrusionOk="0" h="858" w="2225">
                  <a:moveTo>
                    <a:pt x="0" y="0"/>
                  </a:moveTo>
                  <a:lnTo>
                    <a:pt x="0" y="858"/>
                  </a:lnTo>
                  <a:lnTo>
                    <a:pt x="2225" y="858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87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87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87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7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8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258" name="Google Shape;1258;p8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1" name="Google Shape;1261;p87"/>
          <p:cNvPicPr preferRelativeResize="0"/>
          <p:nvPr/>
        </p:nvPicPr>
        <p:blipFill rotWithShape="1">
          <a:blip r:embed="rId3">
            <a:alphaModFix/>
          </a:blip>
          <a:srcRect b="0" l="0" r="28310" t="0"/>
          <a:stretch/>
        </p:blipFill>
        <p:spPr>
          <a:xfrm>
            <a:off x="4572010" y="0"/>
            <a:ext cx="51726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88"/>
          <p:cNvGrpSpPr/>
          <p:nvPr/>
        </p:nvGrpSpPr>
        <p:grpSpPr>
          <a:xfrm>
            <a:off x="531996" y="1112689"/>
            <a:ext cx="737100" cy="737100"/>
            <a:chOff x="991075" y="1881675"/>
            <a:chExt cx="737100" cy="737100"/>
          </a:xfrm>
        </p:grpSpPr>
        <p:sp>
          <p:nvSpPr>
            <p:cNvPr id="1267" name="Google Shape;1267;p88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8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88"/>
          <p:cNvSpPr txBox="1"/>
          <p:nvPr>
            <p:ph idx="2" type="subTitle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/LEXICON AND OBJECTIVES</a:t>
            </a:r>
            <a:endParaRPr/>
          </a:p>
        </p:txBody>
      </p:sp>
      <p:grpSp>
        <p:nvGrpSpPr>
          <p:cNvPr id="1270" name="Google Shape;1270;p8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71" name="Google Shape;1271;p8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2" name="Google Shape;1272;p8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3" name="Google Shape;1273;p8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4" name="Google Shape;1274;p8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75" name="Google Shape;1275;p8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6" name="Google Shape;1276;p8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77" name="Google Shape;1277;p8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78" name="Google Shape;1278;p8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79" name="Google Shape;1279;p8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0" name="Google Shape;1280;p8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81" name="Google Shape;1281;p8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82" name="Google Shape;1282;p8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8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4" name="Google Shape;1284;p88">
            <a:hlinkClick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1285" name="Google Shape;1285;p88"/>
          <p:cNvSpPr txBox="1"/>
          <p:nvPr>
            <p:ph idx="3" type="subTitle"/>
          </p:nvPr>
        </p:nvSpPr>
        <p:spPr>
          <a:xfrm>
            <a:off x="1269100" y="2699050"/>
            <a:ext cx="2944500" cy="16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About 30 names needing to be manually changed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Presence of Suspicious names: names that could not be connected in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MEPs who changed mid-term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88"/>
          <p:cNvSpPr txBox="1"/>
          <p:nvPr>
            <p:ph idx="4" type="subTitle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Venus has a beautiful name and is the second planet from the Sun. It’s hot and has a very poisonous atmosphere</a:t>
            </a:r>
            <a:endParaRPr/>
          </a:p>
        </p:txBody>
      </p:sp>
      <p:sp>
        <p:nvSpPr>
          <p:cNvPr id="1287" name="Google Shape;1287;p8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/CLEANING BAD DATA</a:t>
            </a:r>
            <a:endParaRPr/>
          </a:p>
        </p:txBody>
      </p:sp>
      <p:grpSp>
        <p:nvGrpSpPr>
          <p:cNvPr id="1288" name="Google Shape;1288;p88"/>
          <p:cNvGrpSpPr/>
          <p:nvPr/>
        </p:nvGrpSpPr>
        <p:grpSpPr>
          <a:xfrm>
            <a:off x="696045" y="1276741"/>
            <a:ext cx="409009" cy="409016"/>
            <a:chOff x="3075107" y="3758147"/>
            <a:chExt cx="409009" cy="409016"/>
          </a:xfrm>
        </p:grpSpPr>
        <p:sp>
          <p:nvSpPr>
            <p:cNvPr id="1289" name="Google Shape;1289;p88"/>
            <p:cNvSpPr/>
            <p:nvPr/>
          </p:nvSpPr>
          <p:spPr>
            <a:xfrm>
              <a:off x="3262704" y="3888056"/>
              <a:ext cx="91499" cy="146531"/>
            </a:xfrm>
            <a:custGeom>
              <a:rect b="b" l="l" r="r" t="t"/>
              <a:pathLst>
                <a:path extrusionOk="0" h="5123" w="3199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8"/>
            <p:cNvSpPr/>
            <p:nvPr/>
          </p:nvSpPr>
          <p:spPr>
            <a:xfrm>
              <a:off x="3205015" y="3888056"/>
              <a:ext cx="74281" cy="146531"/>
            </a:xfrm>
            <a:custGeom>
              <a:rect b="b" l="l" r="r" t="t"/>
              <a:pathLst>
                <a:path extrusionOk="0" h="5123" w="2597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8"/>
            <p:cNvSpPr/>
            <p:nvPr/>
          </p:nvSpPr>
          <p:spPr>
            <a:xfrm>
              <a:off x="3262704" y="3758147"/>
              <a:ext cx="221412" cy="409016"/>
            </a:xfrm>
            <a:custGeom>
              <a:rect b="b" l="l" r="r" t="t"/>
              <a:pathLst>
                <a:path extrusionOk="0" h="14300" w="7741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8"/>
            <p:cNvSpPr/>
            <p:nvPr/>
          </p:nvSpPr>
          <p:spPr>
            <a:xfrm>
              <a:off x="3075107" y="3758147"/>
              <a:ext cx="204193" cy="409016"/>
            </a:xfrm>
            <a:custGeom>
              <a:rect b="b" l="l" r="r" t="t"/>
              <a:pathLst>
                <a:path extrusionOk="0" h="14300" w="7139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88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88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8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88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298" name="Google Shape;1298;p88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8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8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1" name="Google Shape;130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4" y="0"/>
            <a:ext cx="544714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450" y="643575"/>
            <a:ext cx="5447150" cy="150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93408">
            <a:off x="4222017" y="2092215"/>
            <a:ext cx="6002535" cy="168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88"/>
          <p:cNvSpPr txBox="1"/>
          <p:nvPr>
            <p:ph idx="1" type="subTitle"/>
          </p:nvPr>
        </p:nvSpPr>
        <p:spPr>
          <a:xfrm>
            <a:off x="1366275" y="1276750"/>
            <a:ext cx="29445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/DID YOU KNOW WIKIPEDIA DATA IS UNCLEAN?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89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1310" name="Google Shape;1310;p89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9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89"/>
          <p:cNvSpPr txBox="1"/>
          <p:nvPr>
            <p:ph idx="2" type="subTitle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/LEXICON AND OBJECTIVES</a:t>
            </a:r>
            <a:endParaRPr/>
          </a:p>
        </p:txBody>
      </p:sp>
      <p:grpSp>
        <p:nvGrpSpPr>
          <p:cNvPr id="1313" name="Google Shape;1313;p8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314" name="Google Shape;1314;p8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5" name="Google Shape;1315;p8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6" name="Google Shape;1316;p8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17" name="Google Shape;1317;p8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318" name="Google Shape;1318;p8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9" name="Google Shape;1319;p8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320" name="Google Shape;1320;p8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1" name="Google Shape;1321;p8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322" name="Google Shape;1322;p8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3" name="Google Shape;1323;p8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24" name="Google Shape;1324;p8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325" name="Google Shape;1325;p8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8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7" name="Google Shape;1327;p89">
            <a:hlinkClick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1328" name="Google Shape;1328;p89"/>
          <p:cNvSpPr txBox="1"/>
          <p:nvPr>
            <p:ph idx="3" type="subTitle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Names that had not been removed from the data and had not been found in </a:t>
            </a:r>
            <a:r>
              <a:rPr lang="fr"/>
              <a:t>initial</a:t>
            </a:r>
            <a:r>
              <a:rPr lang="fr"/>
              <a:t> runs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manual clean so that the names matched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problem not entirely solved yet</a:t>
            </a:r>
            <a:endParaRPr/>
          </a:p>
        </p:txBody>
      </p:sp>
      <p:sp>
        <p:nvSpPr>
          <p:cNvPr id="1329" name="Google Shape;1329;p89"/>
          <p:cNvSpPr txBox="1"/>
          <p:nvPr>
            <p:ph idx="1" type="subTitle"/>
          </p:nvPr>
        </p:nvSpPr>
        <p:spPr>
          <a:xfrm>
            <a:off x="2345950" y="1657438"/>
            <a:ext cx="29445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/SUS Names</a:t>
            </a:r>
            <a:endParaRPr/>
          </a:p>
        </p:txBody>
      </p:sp>
      <p:sp>
        <p:nvSpPr>
          <p:cNvPr id="1330" name="Google Shape;1330;p89"/>
          <p:cNvSpPr txBox="1"/>
          <p:nvPr>
            <p:ph idx="4" type="subTitle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Venus has a beautiful name and is the second planet from the Sun. It’s hot and has a very poisonous atmosphere</a:t>
            </a:r>
            <a:endParaRPr/>
          </a:p>
        </p:txBody>
      </p:sp>
      <p:sp>
        <p:nvSpPr>
          <p:cNvPr id="1331" name="Google Shape;1331;p8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/CLEANING BAD DATA</a:t>
            </a:r>
            <a:endParaRPr/>
          </a:p>
        </p:txBody>
      </p:sp>
      <p:grpSp>
        <p:nvGrpSpPr>
          <p:cNvPr id="1332" name="Google Shape;1332;p89"/>
          <p:cNvGrpSpPr/>
          <p:nvPr/>
        </p:nvGrpSpPr>
        <p:grpSpPr>
          <a:xfrm>
            <a:off x="1389545" y="1683928"/>
            <a:ext cx="409009" cy="409016"/>
            <a:chOff x="3075107" y="3758147"/>
            <a:chExt cx="409009" cy="409016"/>
          </a:xfrm>
        </p:grpSpPr>
        <p:sp>
          <p:nvSpPr>
            <p:cNvPr id="1333" name="Google Shape;1333;p89"/>
            <p:cNvSpPr/>
            <p:nvPr/>
          </p:nvSpPr>
          <p:spPr>
            <a:xfrm>
              <a:off x="3262704" y="3888056"/>
              <a:ext cx="91499" cy="146531"/>
            </a:xfrm>
            <a:custGeom>
              <a:rect b="b" l="l" r="r" t="t"/>
              <a:pathLst>
                <a:path extrusionOk="0" h="5123" w="3199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9"/>
            <p:cNvSpPr/>
            <p:nvPr/>
          </p:nvSpPr>
          <p:spPr>
            <a:xfrm>
              <a:off x="3205015" y="3888056"/>
              <a:ext cx="74281" cy="146531"/>
            </a:xfrm>
            <a:custGeom>
              <a:rect b="b" l="l" r="r" t="t"/>
              <a:pathLst>
                <a:path extrusionOk="0" h="5123" w="2597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9"/>
            <p:cNvSpPr/>
            <p:nvPr/>
          </p:nvSpPr>
          <p:spPr>
            <a:xfrm>
              <a:off x="3262704" y="3758147"/>
              <a:ext cx="221412" cy="409016"/>
            </a:xfrm>
            <a:custGeom>
              <a:rect b="b" l="l" r="r" t="t"/>
              <a:pathLst>
                <a:path extrusionOk="0" h="14300" w="7741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9"/>
            <p:cNvSpPr/>
            <p:nvPr/>
          </p:nvSpPr>
          <p:spPr>
            <a:xfrm>
              <a:off x="3075107" y="3758147"/>
              <a:ext cx="204193" cy="409016"/>
            </a:xfrm>
            <a:custGeom>
              <a:rect b="b" l="l" r="r" t="t"/>
              <a:pathLst>
                <a:path extrusionOk="0" h="14300" w="7139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89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1338" name="Google Shape;1338;p89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9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" name="Google Shape;1340;p89"/>
          <p:cNvGrpSpPr/>
          <p:nvPr/>
        </p:nvGrpSpPr>
        <p:grpSpPr>
          <a:xfrm>
            <a:off x="5290441" y="1703152"/>
            <a:ext cx="409009" cy="370569"/>
            <a:chOff x="1351729" y="2565031"/>
            <a:chExt cx="409009" cy="370569"/>
          </a:xfrm>
        </p:grpSpPr>
        <p:sp>
          <p:nvSpPr>
            <p:cNvPr id="1341" name="Google Shape;1341;p89"/>
            <p:cNvSpPr/>
            <p:nvPr/>
          </p:nvSpPr>
          <p:spPr>
            <a:xfrm>
              <a:off x="1545275" y="2565031"/>
              <a:ext cx="123963" cy="190922"/>
            </a:xfrm>
            <a:custGeom>
              <a:rect b="b" l="l" r="r" t="t"/>
              <a:pathLst>
                <a:path extrusionOk="0" h="6675" w="4334">
                  <a:moveTo>
                    <a:pt x="3476" y="0"/>
                  </a:moveTo>
                  <a:lnTo>
                    <a:pt x="3476" y="1159"/>
                  </a:lnTo>
                  <a:cubicBezTo>
                    <a:pt x="3476" y="1947"/>
                    <a:pt x="2897" y="2526"/>
                    <a:pt x="2109" y="2526"/>
                  </a:cubicBezTo>
                  <a:cubicBezTo>
                    <a:pt x="950" y="2526"/>
                    <a:pt x="0" y="3477"/>
                    <a:pt x="0" y="4728"/>
                  </a:cubicBezTo>
                  <a:lnTo>
                    <a:pt x="0" y="6675"/>
                  </a:lnTo>
                  <a:lnTo>
                    <a:pt x="765" y="6675"/>
                  </a:lnTo>
                  <a:lnTo>
                    <a:pt x="765" y="4728"/>
                  </a:lnTo>
                  <a:cubicBezTo>
                    <a:pt x="765" y="3963"/>
                    <a:pt x="1437" y="3384"/>
                    <a:pt x="2109" y="3384"/>
                  </a:cubicBezTo>
                  <a:cubicBezTo>
                    <a:pt x="3361" y="3384"/>
                    <a:pt x="4334" y="2411"/>
                    <a:pt x="4334" y="1159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9"/>
            <p:cNvSpPr/>
            <p:nvPr/>
          </p:nvSpPr>
          <p:spPr>
            <a:xfrm>
              <a:off x="1539297" y="2730749"/>
              <a:ext cx="221441" cy="204851"/>
            </a:xfrm>
            <a:custGeom>
              <a:rect b="b" l="l" r="r" t="t"/>
              <a:pathLst>
                <a:path extrusionOk="0" h="7162" w="7742">
                  <a:moveTo>
                    <a:pt x="580" y="0"/>
                  </a:moveTo>
                  <a:lnTo>
                    <a:pt x="1" y="3569"/>
                  </a:lnTo>
                  <a:lnTo>
                    <a:pt x="580" y="7161"/>
                  </a:lnTo>
                  <a:lnTo>
                    <a:pt x="7741" y="7161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9"/>
            <p:cNvSpPr/>
            <p:nvPr/>
          </p:nvSpPr>
          <p:spPr>
            <a:xfrm>
              <a:off x="1351729" y="2730749"/>
              <a:ext cx="204165" cy="204851"/>
            </a:xfrm>
            <a:custGeom>
              <a:rect b="b" l="l" r="r" t="t"/>
              <a:pathLst>
                <a:path extrusionOk="0" h="7162" w="7138">
                  <a:moveTo>
                    <a:pt x="0" y="0"/>
                  </a:moveTo>
                  <a:lnTo>
                    <a:pt x="0" y="7161"/>
                  </a:lnTo>
                  <a:lnTo>
                    <a:pt x="7138" y="7161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9"/>
            <p:cNvSpPr/>
            <p:nvPr/>
          </p:nvSpPr>
          <p:spPr>
            <a:xfrm>
              <a:off x="1390169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9"/>
            <p:cNvSpPr/>
            <p:nvPr/>
          </p:nvSpPr>
          <p:spPr>
            <a:xfrm>
              <a:off x="144253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9"/>
            <p:cNvSpPr/>
            <p:nvPr/>
          </p:nvSpPr>
          <p:spPr>
            <a:xfrm>
              <a:off x="149224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9"/>
            <p:cNvSpPr/>
            <p:nvPr/>
          </p:nvSpPr>
          <p:spPr>
            <a:xfrm>
              <a:off x="1541957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9"/>
            <p:cNvSpPr/>
            <p:nvPr/>
          </p:nvSpPr>
          <p:spPr>
            <a:xfrm>
              <a:off x="1594984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9"/>
            <p:cNvSpPr/>
            <p:nvPr/>
          </p:nvSpPr>
          <p:spPr>
            <a:xfrm>
              <a:off x="1644693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9"/>
            <p:cNvSpPr/>
            <p:nvPr/>
          </p:nvSpPr>
          <p:spPr>
            <a:xfrm>
              <a:off x="1694402" y="2769848"/>
              <a:ext cx="27201" cy="24541"/>
            </a:xfrm>
            <a:custGeom>
              <a:rect b="b" l="l" r="r" t="t"/>
              <a:pathLst>
                <a:path extrusionOk="0" h="858" w="951">
                  <a:moveTo>
                    <a:pt x="1" y="0"/>
                  </a:moveTo>
                  <a:lnTo>
                    <a:pt x="1" y="858"/>
                  </a:lnTo>
                  <a:lnTo>
                    <a:pt x="951" y="85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9"/>
            <p:cNvSpPr/>
            <p:nvPr/>
          </p:nvSpPr>
          <p:spPr>
            <a:xfrm>
              <a:off x="1390169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9"/>
            <p:cNvSpPr/>
            <p:nvPr/>
          </p:nvSpPr>
          <p:spPr>
            <a:xfrm>
              <a:off x="144253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9"/>
            <p:cNvSpPr/>
            <p:nvPr/>
          </p:nvSpPr>
          <p:spPr>
            <a:xfrm>
              <a:off x="149224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9"/>
            <p:cNvSpPr/>
            <p:nvPr/>
          </p:nvSpPr>
          <p:spPr>
            <a:xfrm>
              <a:off x="1541957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9"/>
            <p:cNvSpPr/>
            <p:nvPr/>
          </p:nvSpPr>
          <p:spPr>
            <a:xfrm>
              <a:off x="1594984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9"/>
            <p:cNvSpPr/>
            <p:nvPr/>
          </p:nvSpPr>
          <p:spPr>
            <a:xfrm>
              <a:off x="1644693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9"/>
            <p:cNvSpPr/>
            <p:nvPr/>
          </p:nvSpPr>
          <p:spPr>
            <a:xfrm>
              <a:off x="1694402" y="2822217"/>
              <a:ext cx="27201" cy="21910"/>
            </a:xfrm>
            <a:custGeom>
              <a:rect b="b" l="l" r="r" t="t"/>
              <a:pathLst>
                <a:path extrusionOk="0" h="766" w="951">
                  <a:moveTo>
                    <a:pt x="1" y="0"/>
                  </a:moveTo>
                  <a:lnTo>
                    <a:pt x="1" y="765"/>
                  </a:lnTo>
                  <a:lnTo>
                    <a:pt x="951" y="76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9"/>
            <p:cNvSpPr/>
            <p:nvPr/>
          </p:nvSpPr>
          <p:spPr>
            <a:xfrm>
              <a:off x="1390169" y="2871927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9"/>
            <p:cNvSpPr/>
            <p:nvPr/>
          </p:nvSpPr>
          <p:spPr>
            <a:xfrm>
              <a:off x="1442538" y="2871927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9"/>
            <p:cNvSpPr/>
            <p:nvPr/>
          </p:nvSpPr>
          <p:spPr>
            <a:xfrm>
              <a:off x="1644693" y="2871927"/>
              <a:ext cx="76912" cy="24541"/>
            </a:xfrm>
            <a:custGeom>
              <a:rect b="b" l="l" r="r" t="t"/>
              <a:pathLst>
                <a:path extrusionOk="0" h="858" w="2689">
                  <a:moveTo>
                    <a:pt x="0" y="0"/>
                  </a:moveTo>
                  <a:lnTo>
                    <a:pt x="0" y="858"/>
                  </a:lnTo>
                  <a:lnTo>
                    <a:pt x="2689" y="858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9"/>
            <p:cNvSpPr/>
            <p:nvPr/>
          </p:nvSpPr>
          <p:spPr>
            <a:xfrm>
              <a:off x="1547906" y="2871927"/>
              <a:ext cx="71621" cy="24541"/>
            </a:xfrm>
            <a:custGeom>
              <a:rect b="b" l="l" r="r" t="t"/>
              <a:pathLst>
                <a:path extrusionOk="0" h="858" w="2504">
                  <a:moveTo>
                    <a:pt x="279" y="0"/>
                  </a:moveTo>
                  <a:lnTo>
                    <a:pt x="1" y="371"/>
                  </a:lnTo>
                  <a:lnTo>
                    <a:pt x="279" y="858"/>
                  </a:lnTo>
                  <a:lnTo>
                    <a:pt x="2504" y="85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9"/>
            <p:cNvSpPr/>
            <p:nvPr/>
          </p:nvSpPr>
          <p:spPr>
            <a:xfrm>
              <a:off x="1492248" y="2871927"/>
              <a:ext cx="63641" cy="24541"/>
            </a:xfrm>
            <a:custGeom>
              <a:rect b="b" l="l" r="r" t="t"/>
              <a:pathLst>
                <a:path extrusionOk="0" h="858" w="2225">
                  <a:moveTo>
                    <a:pt x="0" y="0"/>
                  </a:moveTo>
                  <a:lnTo>
                    <a:pt x="0" y="858"/>
                  </a:lnTo>
                  <a:lnTo>
                    <a:pt x="2225" y="858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89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9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89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8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7" name="Google Shape;1367;p8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368" name="Google Shape;1368;p8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89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72" name="Google Shape;137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54" y="0"/>
            <a:ext cx="51346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89"/>
          <p:cNvSpPr txBox="1"/>
          <p:nvPr>
            <p:ph idx="3" type="subTitle"/>
          </p:nvPr>
        </p:nvSpPr>
        <p:spPr>
          <a:xfrm>
            <a:off x="7215300" y="4755900"/>
            <a:ext cx="30207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previous failed attempt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6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4" name="Google Shape;784;p6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5" name="Google Shape;785;p6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6" name="Google Shape;786;p6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87" name="Google Shape;787;p6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88" name="Google Shape;788;p6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9" name="Google Shape;789;p6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90" name="Google Shape;790;p6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91" name="Google Shape;791;p6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92" name="Google Shape;792;p6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3" name="Google Shape;793;p6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94" name="Google Shape;794;p6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95" name="Google Shape;795;p6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7" name="Google Shape;797;p63">
            <a:hlinkClick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8" name="Google Shape;798;p63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/OUR TOPIC</a:t>
            </a:r>
            <a:endParaRPr/>
          </a:p>
        </p:txBody>
      </p:sp>
      <p:sp>
        <p:nvSpPr>
          <p:cNvPr id="799" name="Google Shape;799;p63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/01</a:t>
            </a:r>
            <a:endParaRPr/>
          </a:p>
        </p:txBody>
      </p:sp>
      <p:sp>
        <p:nvSpPr>
          <p:cNvPr id="800" name="Google Shape;800;p63"/>
          <p:cNvSpPr txBox="1"/>
          <p:nvPr>
            <p:ph idx="1" type="subTitle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Context, Research Question,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Data availability</a:t>
            </a:r>
            <a:endParaRPr/>
          </a:p>
        </p:txBody>
      </p:sp>
      <p:sp>
        <p:nvSpPr>
          <p:cNvPr id="801" name="Google Shape;801;p63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2" name="Google Shape;802;p63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803" name="Google Shape;803;p63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804" name="Google Shape;804;p63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3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9" name="Google Shape;809;p63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810" name="Google Shape;810;p63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63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63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3" name="Google Shape;813;p63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814" name="Google Shape;814;p63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63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63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17" name="Google Shape;817;p63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818" name="Google Shape;818;p63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819" name="Google Shape;819;p63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rect b="b" l="l" r="r" t="t"/>
                  <a:pathLst>
                    <a:path extrusionOk="0" h="13295" w="30618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63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rect b="b" l="l" r="r" t="t"/>
                  <a:pathLst>
                    <a:path extrusionOk="0" h="2934" w="5533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63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rect b="b" l="l" r="r" t="t"/>
                  <a:pathLst>
                    <a:path extrusionOk="0" h="3456" w="3449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63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rect b="b" l="l" r="r" t="t"/>
                  <a:pathLst>
                    <a:path extrusionOk="0" h="2443" w="2445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63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rect b="b" l="l" r="r" t="t"/>
                  <a:pathLst>
                    <a:path extrusionOk="0" h="2935" w="5533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63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rect b="b" l="l" r="r" t="t"/>
                  <a:pathLst>
                    <a:path extrusionOk="0" h="3456" w="3455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3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63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rect b="b" l="l" r="r" t="t"/>
                  <a:pathLst>
                    <a:path extrusionOk="0" h="2443" w="2438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63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63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rect b="b" l="l" r="r" t="t"/>
                  <a:pathLst>
                    <a:path extrusionOk="0" h="2054" w="2061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8" name="Google Shape;828;p63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829" name="Google Shape;829;p63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63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63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63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33" name="Google Shape;833;p63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834" name="Google Shape;834;p63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5" name="Google Shape;835;p63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836" name="Google Shape;836;p63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63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38" name="Google Shape;838;p63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839" name="Google Shape;839;p63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63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63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2" name="Google Shape;842;p63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3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3">
            <a:hlinkClick/>
          </p:cNvPr>
          <p:cNvSpPr/>
          <p:nvPr/>
        </p:nvSpPr>
        <p:spPr>
          <a:xfrm>
            <a:off x="183600" y="48071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9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1379" name="Google Shape;1379;p9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9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90"/>
          <p:cNvSpPr txBox="1"/>
          <p:nvPr>
            <p:ph idx="2" type="subTitle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/LEXICON AND OBJECTIVES</a:t>
            </a:r>
            <a:endParaRPr/>
          </a:p>
        </p:txBody>
      </p:sp>
      <p:grpSp>
        <p:nvGrpSpPr>
          <p:cNvPr id="1382" name="Google Shape;1382;p9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383" name="Google Shape;1383;p9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p9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p9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86" name="Google Shape;1386;p9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387" name="Google Shape;1387;p9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8" name="Google Shape;1388;p9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389" name="Google Shape;1389;p9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0" name="Google Shape;1390;p9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391" name="Google Shape;1391;p9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2" name="Google Shape;1392;p9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93" name="Google Shape;1393;p9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394" name="Google Shape;1394;p9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9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6" name="Google Shape;1396;p90">
            <a:hlinkClick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1397" name="Google Shape;1397;p90"/>
          <p:cNvSpPr txBox="1"/>
          <p:nvPr>
            <p:ph idx="3" type="subTitle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While the formatting of the data and the code was consistent, it took about 45 minutes to run the code everytime. So it was difficult to make small adjustments</a:t>
            </a:r>
            <a:endParaRPr/>
          </a:p>
        </p:txBody>
      </p:sp>
      <p:sp>
        <p:nvSpPr>
          <p:cNvPr id="1398" name="Google Shape;1398;p90"/>
          <p:cNvSpPr txBox="1"/>
          <p:nvPr>
            <p:ph idx="1" type="subTitle"/>
          </p:nvPr>
        </p:nvSpPr>
        <p:spPr>
          <a:xfrm>
            <a:off x="1149300" y="2361313"/>
            <a:ext cx="29445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/CONNECTING THE CODE</a:t>
            </a:r>
            <a:endParaRPr/>
          </a:p>
        </p:txBody>
      </p:sp>
      <p:sp>
        <p:nvSpPr>
          <p:cNvPr id="1399" name="Google Shape;1399;p90"/>
          <p:cNvSpPr txBox="1"/>
          <p:nvPr>
            <p:ph idx="4" type="subTitle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Venus has a beautiful name and is the second planet from the Sun. It’s hot and has a very poisonous atmosphere</a:t>
            </a:r>
            <a:endParaRPr/>
          </a:p>
        </p:txBody>
      </p:sp>
      <p:sp>
        <p:nvSpPr>
          <p:cNvPr id="1400" name="Google Shape;1400;p90"/>
          <p:cNvSpPr txBox="1"/>
          <p:nvPr>
            <p:ph type="title"/>
          </p:nvPr>
        </p:nvSpPr>
        <p:spPr>
          <a:xfrm>
            <a:off x="720000" y="253150"/>
            <a:ext cx="77040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/CONNECTING 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WORK</a:t>
            </a:r>
            <a:endParaRPr/>
          </a:p>
        </p:txBody>
      </p:sp>
      <p:grpSp>
        <p:nvGrpSpPr>
          <p:cNvPr id="1401" name="Google Shape;1401;p90"/>
          <p:cNvGrpSpPr/>
          <p:nvPr/>
        </p:nvGrpSpPr>
        <p:grpSpPr>
          <a:xfrm>
            <a:off x="1389545" y="1683928"/>
            <a:ext cx="409009" cy="409016"/>
            <a:chOff x="3075107" y="3758147"/>
            <a:chExt cx="409009" cy="409016"/>
          </a:xfrm>
        </p:grpSpPr>
        <p:sp>
          <p:nvSpPr>
            <p:cNvPr id="1402" name="Google Shape;1402;p90"/>
            <p:cNvSpPr/>
            <p:nvPr/>
          </p:nvSpPr>
          <p:spPr>
            <a:xfrm>
              <a:off x="3262704" y="3888056"/>
              <a:ext cx="91499" cy="146531"/>
            </a:xfrm>
            <a:custGeom>
              <a:rect b="b" l="l" r="r" t="t"/>
              <a:pathLst>
                <a:path extrusionOk="0" h="5123" w="3199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0"/>
            <p:cNvSpPr/>
            <p:nvPr/>
          </p:nvSpPr>
          <p:spPr>
            <a:xfrm>
              <a:off x="3205015" y="3888056"/>
              <a:ext cx="74281" cy="146531"/>
            </a:xfrm>
            <a:custGeom>
              <a:rect b="b" l="l" r="r" t="t"/>
              <a:pathLst>
                <a:path extrusionOk="0" h="5123" w="2597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0"/>
            <p:cNvSpPr/>
            <p:nvPr/>
          </p:nvSpPr>
          <p:spPr>
            <a:xfrm>
              <a:off x="3262704" y="3758147"/>
              <a:ext cx="221412" cy="409016"/>
            </a:xfrm>
            <a:custGeom>
              <a:rect b="b" l="l" r="r" t="t"/>
              <a:pathLst>
                <a:path extrusionOk="0" h="14300" w="7741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0"/>
            <p:cNvSpPr/>
            <p:nvPr/>
          </p:nvSpPr>
          <p:spPr>
            <a:xfrm>
              <a:off x="3075107" y="3758147"/>
              <a:ext cx="204193" cy="409016"/>
            </a:xfrm>
            <a:custGeom>
              <a:rect b="b" l="l" r="r" t="t"/>
              <a:pathLst>
                <a:path extrusionOk="0" h="14300" w="7139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9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1407" name="Google Shape;1407;p9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90"/>
          <p:cNvGrpSpPr/>
          <p:nvPr/>
        </p:nvGrpSpPr>
        <p:grpSpPr>
          <a:xfrm>
            <a:off x="5290441" y="1703152"/>
            <a:ext cx="409009" cy="370569"/>
            <a:chOff x="1351729" y="2565031"/>
            <a:chExt cx="409009" cy="370569"/>
          </a:xfrm>
        </p:grpSpPr>
        <p:sp>
          <p:nvSpPr>
            <p:cNvPr id="1410" name="Google Shape;1410;p90"/>
            <p:cNvSpPr/>
            <p:nvPr/>
          </p:nvSpPr>
          <p:spPr>
            <a:xfrm>
              <a:off x="1545275" y="2565031"/>
              <a:ext cx="123963" cy="190922"/>
            </a:xfrm>
            <a:custGeom>
              <a:rect b="b" l="l" r="r" t="t"/>
              <a:pathLst>
                <a:path extrusionOk="0" h="6675" w="4334">
                  <a:moveTo>
                    <a:pt x="3476" y="0"/>
                  </a:moveTo>
                  <a:lnTo>
                    <a:pt x="3476" y="1159"/>
                  </a:lnTo>
                  <a:cubicBezTo>
                    <a:pt x="3476" y="1947"/>
                    <a:pt x="2897" y="2526"/>
                    <a:pt x="2109" y="2526"/>
                  </a:cubicBezTo>
                  <a:cubicBezTo>
                    <a:pt x="950" y="2526"/>
                    <a:pt x="0" y="3477"/>
                    <a:pt x="0" y="4728"/>
                  </a:cubicBezTo>
                  <a:lnTo>
                    <a:pt x="0" y="6675"/>
                  </a:lnTo>
                  <a:lnTo>
                    <a:pt x="765" y="6675"/>
                  </a:lnTo>
                  <a:lnTo>
                    <a:pt x="765" y="4728"/>
                  </a:lnTo>
                  <a:cubicBezTo>
                    <a:pt x="765" y="3963"/>
                    <a:pt x="1437" y="3384"/>
                    <a:pt x="2109" y="3384"/>
                  </a:cubicBezTo>
                  <a:cubicBezTo>
                    <a:pt x="3361" y="3384"/>
                    <a:pt x="4334" y="2411"/>
                    <a:pt x="4334" y="1159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0"/>
            <p:cNvSpPr/>
            <p:nvPr/>
          </p:nvSpPr>
          <p:spPr>
            <a:xfrm>
              <a:off x="1539297" y="2730749"/>
              <a:ext cx="221441" cy="204851"/>
            </a:xfrm>
            <a:custGeom>
              <a:rect b="b" l="l" r="r" t="t"/>
              <a:pathLst>
                <a:path extrusionOk="0" h="7162" w="7742">
                  <a:moveTo>
                    <a:pt x="580" y="0"/>
                  </a:moveTo>
                  <a:lnTo>
                    <a:pt x="1" y="3569"/>
                  </a:lnTo>
                  <a:lnTo>
                    <a:pt x="580" y="7161"/>
                  </a:lnTo>
                  <a:lnTo>
                    <a:pt x="7741" y="7161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0"/>
            <p:cNvSpPr/>
            <p:nvPr/>
          </p:nvSpPr>
          <p:spPr>
            <a:xfrm>
              <a:off x="1351729" y="2730749"/>
              <a:ext cx="204165" cy="204851"/>
            </a:xfrm>
            <a:custGeom>
              <a:rect b="b" l="l" r="r" t="t"/>
              <a:pathLst>
                <a:path extrusionOk="0" h="7162" w="7138">
                  <a:moveTo>
                    <a:pt x="0" y="0"/>
                  </a:moveTo>
                  <a:lnTo>
                    <a:pt x="0" y="7161"/>
                  </a:lnTo>
                  <a:lnTo>
                    <a:pt x="7138" y="7161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0"/>
            <p:cNvSpPr/>
            <p:nvPr/>
          </p:nvSpPr>
          <p:spPr>
            <a:xfrm>
              <a:off x="1390169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0"/>
            <p:cNvSpPr/>
            <p:nvPr/>
          </p:nvSpPr>
          <p:spPr>
            <a:xfrm>
              <a:off x="144253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90"/>
            <p:cNvSpPr/>
            <p:nvPr/>
          </p:nvSpPr>
          <p:spPr>
            <a:xfrm>
              <a:off x="149224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0"/>
            <p:cNvSpPr/>
            <p:nvPr/>
          </p:nvSpPr>
          <p:spPr>
            <a:xfrm>
              <a:off x="1541957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0"/>
            <p:cNvSpPr/>
            <p:nvPr/>
          </p:nvSpPr>
          <p:spPr>
            <a:xfrm>
              <a:off x="1594984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90"/>
            <p:cNvSpPr/>
            <p:nvPr/>
          </p:nvSpPr>
          <p:spPr>
            <a:xfrm>
              <a:off x="1644693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90"/>
            <p:cNvSpPr/>
            <p:nvPr/>
          </p:nvSpPr>
          <p:spPr>
            <a:xfrm>
              <a:off x="1694402" y="2769848"/>
              <a:ext cx="27201" cy="24541"/>
            </a:xfrm>
            <a:custGeom>
              <a:rect b="b" l="l" r="r" t="t"/>
              <a:pathLst>
                <a:path extrusionOk="0" h="858" w="951">
                  <a:moveTo>
                    <a:pt x="1" y="0"/>
                  </a:moveTo>
                  <a:lnTo>
                    <a:pt x="1" y="858"/>
                  </a:lnTo>
                  <a:lnTo>
                    <a:pt x="951" y="85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0"/>
            <p:cNvSpPr/>
            <p:nvPr/>
          </p:nvSpPr>
          <p:spPr>
            <a:xfrm>
              <a:off x="1390169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0"/>
            <p:cNvSpPr/>
            <p:nvPr/>
          </p:nvSpPr>
          <p:spPr>
            <a:xfrm>
              <a:off x="144253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90"/>
            <p:cNvSpPr/>
            <p:nvPr/>
          </p:nvSpPr>
          <p:spPr>
            <a:xfrm>
              <a:off x="149224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90"/>
            <p:cNvSpPr/>
            <p:nvPr/>
          </p:nvSpPr>
          <p:spPr>
            <a:xfrm>
              <a:off x="1541957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0"/>
            <p:cNvSpPr/>
            <p:nvPr/>
          </p:nvSpPr>
          <p:spPr>
            <a:xfrm>
              <a:off x="1594984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0"/>
            <p:cNvSpPr/>
            <p:nvPr/>
          </p:nvSpPr>
          <p:spPr>
            <a:xfrm>
              <a:off x="1644693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0"/>
            <p:cNvSpPr/>
            <p:nvPr/>
          </p:nvSpPr>
          <p:spPr>
            <a:xfrm>
              <a:off x="1694402" y="2822217"/>
              <a:ext cx="27201" cy="21910"/>
            </a:xfrm>
            <a:custGeom>
              <a:rect b="b" l="l" r="r" t="t"/>
              <a:pathLst>
                <a:path extrusionOk="0" h="766" w="951">
                  <a:moveTo>
                    <a:pt x="1" y="0"/>
                  </a:moveTo>
                  <a:lnTo>
                    <a:pt x="1" y="765"/>
                  </a:lnTo>
                  <a:lnTo>
                    <a:pt x="951" y="76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0"/>
            <p:cNvSpPr/>
            <p:nvPr/>
          </p:nvSpPr>
          <p:spPr>
            <a:xfrm>
              <a:off x="1390169" y="2871927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90"/>
            <p:cNvSpPr/>
            <p:nvPr/>
          </p:nvSpPr>
          <p:spPr>
            <a:xfrm>
              <a:off x="1442538" y="2871927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90"/>
            <p:cNvSpPr/>
            <p:nvPr/>
          </p:nvSpPr>
          <p:spPr>
            <a:xfrm>
              <a:off x="1644693" y="2871927"/>
              <a:ext cx="76912" cy="24541"/>
            </a:xfrm>
            <a:custGeom>
              <a:rect b="b" l="l" r="r" t="t"/>
              <a:pathLst>
                <a:path extrusionOk="0" h="858" w="2689">
                  <a:moveTo>
                    <a:pt x="0" y="0"/>
                  </a:moveTo>
                  <a:lnTo>
                    <a:pt x="0" y="858"/>
                  </a:lnTo>
                  <a:lnTo>
                    <a:pt x="2689" y="858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0"/>
            <p:cNvSpPr/>
            <p:nvPr/>
          </p:nvSpPr>
          <p:spPr>
            <a:xfrm>
              <a:off x="1547906" y="2871927"/>
              <a:ext cx="71621" cy="24541"/>
            </a:xfrm>
            <a:custGeom>
              <a:rect b="b" l="l" r="r" t="t"/>
              <a:pathLst>
                <a:path extrusionOk="0" h="858" w="2504">
                  <a:moveTo>
                    <a:pt x="279" y="0"/>
                  </a:moveTo>
                  <a:lnTo>
                    <a:pt x="1" y="371"/>
                  </a:lnTo>
                  <a:lnTo>
                    <a:pt x="279" y="858"/>
                  </a:lnTo>
                  <a:lnTo>
                    <a:pt x="2504" y="85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0"/>
            <p:cNvSpPr/>
            <p:nvPr/>
          </p:nvSpPr>
          <p:spPr>
            <a:xfrm>
              <a:off x="1492248" y="2871927"/>
              <a:ext cx="63641" cy="24541"/>
            </a:xfrm>
            <a:custGeom>
              <a:rect b="b" l="l" r="r" t="t"/>
              <a:pathLst>
                <a:path extrusionOk="0" h="858" w="2225">
                  <a:moveTo>
                    <a:pt x="0" y="0"/>
                  </a:moveTo>
                  <a:lnTo>
                    <a:pt x="0" y="858"/>
                  </a:lnTo>
                  <a:lnTo>
                    <a:pt x="2225" y="858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90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90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90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90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6" name="Google Shape;1436;p9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437" name="Google Shape;1437;p9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0"/>
          <p:cNvSpPr txBox="1"/>
          <p:nvPr>
            <p:ph idx="3" type="subTitle"/>
          </p:nvPr>
        </p:nvSpPr>
        <p:spPr>
          <a:xfrm>
            <a:off x="7215300" y="4755900"/>
            <a:ext cx="30207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previous failed attempt</a:t>
            </a:r>
            <a:endParaRPr/>
          </a:p>
        </p:txBody>
      </p:sp>
      <p:pic>
        <p:nvPicPr>
          <p:cNvPr id="1441" name="Google Shape;1441;p90"/>
          <p:cNvPicPr preferRelativeResize="0"/>
          <p:nvPr/>
        </p:nvPicPr>
        <p:blipFill rotWithShape="1">
          <a:blip r:embed="rId3">
            <a:alphaModFix/>
          </a:blip>
          <a:srcRect b="0" l="0" r="35174" t="0"/>
          <a:stretch/>
        </p:blipFill>
        <p:spPr>
          <a:xfrm>
            <a:off x="4625700" y="0"/>
            <a:ext cx="45183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" name="Google Shape;1446;p91"/>
          <p:cNvGrpSpPr/>
          <p:nvPr/>
        </p:nvGrpSpPr>
        <p:grpSpPr>
          <a:xfrm>
            <a:off x="1187396" y="1265102"/>
            <a:ext cx="737100" cy="737100"/>
            <a:chOff x="991075" y="1881675"/>
            <a:chExt cx="737100" cy="737100"/>
          </a:xfrm>
        </p:grpSpPr>
        <p:sp>
          <p:nvSpPr>
            <p:cNvPr id="1447" name="Google Shape;1447;p91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1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91"/>
          <p:cNvSpPr txBox="1"/>
          <p:nvPr>
            <p:ph idx="2" type="subTitle"/>
          </p:nvPr>
        </p:nvSpPr>
        <p:spPr>
          <a:xfrm>
            <a:off x="5088300" y="2303275"/>
            <a:ext cx="2944500" cy="27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/FACTORS WE KNOW ARE NOT ACCOUNTED FOR</a:t>
            </a:r>
            <a:endParaRPr/>
          </a:p>
        </p:txBody>
      </p:sp>
      <p:grpSp>
        <p:nvGrpSpPr>
          <p:cNvPr id="1450" name="Google Shape;1450;p9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451" name="Google Shape;1451;p9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9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3" name="Google Shape;1453;p9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54" name="Google Shape;1454;p9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455" name="Google Shape;1455;p9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6" name="Google Shape;1456;p9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457" name="Google Shape;1457;p9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58" name="Google Shape;1458;p9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459" name="Google Shape;1459;p9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0" name="Google Shape;1460;p9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61" name="Google Shape;1461;p9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462" name="Google Shape;1462;p9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9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4" name="Google Shape;1464;p91">
            <a:hlinkClick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000">
                <a:solidFill>
                  <a:schemeClr val="dk2"/>
                </a:solidFill>
              </a:rPr>
              <a:t>INDEX.HTML</a:t>
            </a:r>
            <a:endParaRPr b="0" sz="1000">
              <a:solidFill>
                <a:schemeClr val="dk2"/>
              </a:solidFill>
            </a:endParaRPr>
          </a:p>
        </p:txBody>
      </p:sp>
      <p:sp>
        <p:nvSpPr>
          <p:cNvPr id="1465" name="Google Shape;1465;p91"/>
          <p:cNvSpPr txBox="1"/>
          <p:nvPr>
            <p:ph idx="3" type="subTitle"/>
          </p:nvPr>
        </p:nvSpPr>
        <p:spPr>
          <a:xfrm>
            <a:off x="1111200" y="2672875"/>
            <a:ext cx="29445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have data on countries and party affiliation but have not run significance testing …yet?</a:t>
            </a:r>
            <a:endParaRPr/>
          </a:p>
        </p:txBody>
      </p:sp>
      <p:sp>
        <p:nvSpPr>
          <p:cNvPr id="1466" name="Google Shape;1466;p91"/>
          <p:cNvSpPr txBox="1"/>
          <p:nvPr>
            <p:ph idx="1" type="subTitle"/>
          </p:nvPr>
        </p:nvSpPr>
        <p:spPr>
          <a:xfrm>
            <a:off x="1111200" y="2211175"/>
            <a:ext cx="29445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/THERE IS POTENTIAL…</a:t>
            </a:r>
            <a:endParaRPr/>
          </a:p>
        </p:txBody>
      </p:sp>
      <p:sp>
        <p:nvSpPr>
          <p:cNvPr id="1467" name="Google Shape;1467;p91"/>
          <p:cNvSpPr txBox="1"/>
          <p:nvPr>
            <p:ph idx="4" type="subTitle"/>
          </p:nvPr>
        </p:nvSpPr>
        <p:spPr>
          <a:xfrm>
            <a:off x="5012100" y="2672875"/>
            <a:ext cx="2944500" cy="16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There are likely still problems with names that are not accounted for …yet?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Assign a country in the gender test</a:t>
            </a:r>
            <a:endParaRPr/>
          </a:p>
        </p:txBody>
      </p:sp>
      <p:sp>
        <p:nvSpPr>
          <p:cNvPr id="1468" name="Google Shape;1468;p9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/REMAINING DIFFICULTIES</a:t>
            </a:r>
            <a:endParaRPr/>
          </a:p>
        </p:txBody>
      </p:sp>
      <p:grpSp>
        <p:nvGrpSpPr>
          <p:cNvPr id="1469" name="Google Shape;1469;p91"/>
          <p:cNvGrpSpPr/>
          <p:nvPr/>
        </p:nvGrpSpPr>
        <p:grpSpPr>
          <a:xfrm>
            <a:off x="1351445" y="1429153"/>
            <a:ext cx="409009" cy="409016"/>
            <a:chOff x="3075107" y="3758147"/>
            <a:chExt cx="409009" cy="409016"/>
          </a:xfrm>
        </p:grpSpPr>
        <p:sp>
          <p:nvSpPr>
            <p:cNvPr id="1470" name="Google Shape;1470;p91"/>
            <p:cNvSpPr/>
            <p:nvPr/>
          </p:nvSpPr>
          <p:spPr>
            <a:xfrm>
              <a:off x="3262704" y="3888056"/>
              <a:ext cx="91499" cy="146531"/>
            </a:xfrm>
            <a:custGeom>
              <a:rect b="b" l="l" r="r" t="t"/>
              <a:pathLst>
                <a:path extrusionOk="0" h="5123" w="3199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1"/>
            <p:cNvSpPr/>
            <p:nvPr/>
          </p:nvSpPr>
          <p:spPr>
            <a:xfrm>
              <a:off x="3205015" y="3888056"/>
              <a:ext cx="74281" cy="146531"/>
            </a:xfrm>
            <a:custGeom>
              <a:rect b="b" l="l" r="r" t="t"/>
              <a:pathLst>
                <a:path extrusionOk="0" h="5123" w="2597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1"/>
            <p:cNvSpPr/>
            <p:nvPr/>
          </p:nvSpPr>
          <p:spPr>
            <a:xfrm>
              <a:off x="3262704" y="3758147"/>
              <a:ext cx="221412" cy="409016"/>
            </a:xfrm>
            <a:custGeom>
              <a:rect b="b" l="l" r="r" t="t"/>
              <a:pathLst>
                <a:path extrusionOk="0" h="14300" w="7741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1"/>
            <p:cNvSpPr/>
            <p:nvPr/>
          </p:nvSpPr>
          <p:spPr>
            <a:xfrm>
              <a:off x="3075107" y="3758147"/>
              <a:ext cx="204193" cy="409016"/>
            </a:xfrm>
            <a:custGeom>
              <a:rect b="b" l="l" r="r" t="t"/>
              <a:pathLst>
                <a:path extrusionOk="0" h="14300" w="7139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91"/>
          <p:cNvGrpSpPr/>
          <p:nvPr/>
        </p:nvGrpSpPr>
        <p:grpSpPr>
          <a:xfrm>
            <a:off x="5088308" y="1265102"/>
            <a:ext cx="737100" cy="737100"/>
            <a:chOff x="991075" y="1881675"/>
            <a:chExt cx="737100" cy="737100"/>
          </a:xfrm>
        </p:grpSpPr>
        <p:sp>
          <p:nvSpPr>
            <p:cNvPr id="1475" name="Google Shape;1475;p91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1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fmla="val 5438597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91"/>
          <p:cNvGrpSpPr/>
          <p:nvPr/>
        </p:nvGrpSpPr>
        <p:grpSpPr>
          <a:xfrm>
            <a:off x="5252341" y="1448377"/>
            <a:ext cx="409009" cy="370569"/>
            <a:chOff x="1351729" y="2565031"/>
            <a:chExt cx="409009" cy="370569"/>
          </a:xfrm>
        </p:grpSpPr>
        <p:sp>
          <p:nvSpPr>
            <p:cNvPr id="1478" name="Google Shape;1478;p91"/>
            <p:cNvSpPr/>
            <p:nvPr/>
          </p:nvSpPr>
          <p:spPr>
            <a:xfrm>
              <a:off x="1545275" y="2565031"/>
              <a:ext cx="123963" cy="190922"/>
            </a:xfrm>
            <a:custGeom>
              <a:rect b="b" l="l" r="r" t="t"/>
              <a:pathLst>
                <a:path extrusionOk="0" h="6675" w="4334">
                  <a:moveTo>
                    <a:pt x="3476" y="0"/>
                  </a:moveTo>
                  <a:lnTo>
                    <a:pt x="3476" y="1159"/>
                  </a:lnTo>
                  <a:cubicBezTo>
                    <a:pt x="3476" y="1947"/>
                    <a:pt x="2897" y="2526"/>
                    <a:pt x="2109" y="2526"/>
                  </a:cubicBezTo>
                  <a:cubicBezTo>
                    <a:pt x="950" y="2526"/>
                    <a:pt x="0" y="3477"/>
                    <a:pt x="0" y="4728"/>
                  </a:cubicBezTo>
                  <a:lnTo>
                    <a:pt x="0" y="6675"/>
                  </a:lnTo>
                  <a:lnTo>
                    <a:pt x="765" y="6675"/>
                  </a:lnTo>
                  <a:lnTo>
                    <a:pt x="765" y="4728"/>
                  </a:lnTo>
                  <a:cubicBezTo>
                    <a:pt x="765" y="3963"/>
                    <a:pt x="1437" y="3384"/>
                    <a:pt x="2109" y="3384"/>
                  </a:cubicBezTo>
                  <a:cubicBezTo>
                    <a:pt x="3361" y="3384"/>
                    <a:pt x="4334" y="2411"/>
                    <a:pt x="4334" y="1159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1"/>
            <p:cNvSpPr/>
            <p:nvPr/>
          </p:nvSpPr>
          <p:spPr>
            <a:xfrm>
              <a:off x="1539297" y="2730749"/>
              <a:ext cx="221441" cy="204851"/>
            </a:xfrm>
            <a:custGeom>
              <a:rect b="b" l="l" r="r" t="t"/>
              <a:pathLst>
                <a:path extrusionOk="0" h="7162" w="7742">
                  <a:moveTo>
                    <a:pt x="580" y="0"/>
                  </a:moveTo>
                  <a:lnTo>
                    <a:pt x="1" y="3569"/>
                  </a:lnTo>
                  <a:lnTo>
                    <a:pt x="580" y="7161"/>
                  </a:lnTo>
                  <a:lnTo>
                    <a:pt x="7741" y="7161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1"/>
            <p:cNvSpPr/>
            <p:nvPr/>
          </p:nvSpPr>
          <p:spPr>
            <a:xfrm>
              <a:off x="1351729" y="2730749"/>
              <a:ext cx="204165" cy="204851"/>
            </a:xfrm>
            <a:custGeom>
              <a:rect b="b" l="l" r="r" t="t"/>
              <a:pathLst>
                <a:path extrusionOk="0" h="7162" w="7138">
                  <a:moveTo>
                    <a:pt x="0" y="0"/>
                  </a:moveTo>
                  <a:lnTo>
                    <a:pt x="0" y="7161"/>
                  </a:lnTo>
                  <a:lnTo>
                    <a:pt x="7138" y="7161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1"/>
            <p:cNvSpPr/>
            <p:nvPr/>
          </p:nvSpPr>
          <p:spPr>
            <a:xfrm>
              <a:off x="1390169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1"/>
            <p:cNvSpPr/>
            <p:nvPr/>
          </p:nvSpPr>
          <p:spPr>
            <a:xfrm>
              <a:off x="144253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1"/>
            <p:cNvSpPr/>
            <p:nvPr/>
          </p:nvSpPr>
          <p:spPr>
            <a:xfrm>
              <a:off x="1492248" y="2769848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1"/>
            <p:cNvSpPr/>
            <p:nvPr/>
          </p:nvSpPr>
          <p:spPr>
            <a:xfrm>
              <a:off x="1541957" y="2769848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1"/>
            <p:cNvSpPr/>
            <p:nvPr/>
          </p:nvSpPr>
          <p:spPr>
            <a:xfrm>
              <a:off x="1594984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1"/>
            <p:cNvSpPr/>
            <p:nvPr/>
          </p:nvSpPr>
          <p:spPr>
            <a:xfrm>
              <a:off x="1644693" y="2769848"/>
              <a:ext cx="24541" cy="24541"/>
            </a:xfrm>
            <a:custGeom>
              <a:rect b="b" l="l" r="r" t="t"/>
              <a:pathLst>
                <a:path extrusionOk="0" h="858" w="858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1"/>
            <p:cNvSpPr/>
            <p:nvPr/>
          </p:nvSpPr>
          <p:spPr>
            <a:xfrm>
              <a:off x="1694402" y="2769848"/>
              <a:ext cx="27201" cy="24541"/>
            </a:xfrm>
            <a:custGeom>
              <a:rect b="b" l="l" r="r" t="t"/>
              <a:pathLst>
                <a:path extrusionOk="0" h="858" w="951">
                  <a:moveTo>
                    <a:pt x="1" y="0"/>
                  </a:moveTo>
                  <a:lnTo>
                    <a:pt x="1" y="858"/>
                  </a:lnTo>
                  <a:lnTo>
                    <a:pt x="951" y="85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1"/>
            <p:cNvSpPr/>
            <p:nvPr/>
          </p:nvSpPr>
          <p:spPr>
            <a:xfrm>
              <a:off x="1390169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1"/>
            <p:cNvSpPr/>
            <p:nvPr/>
          </p:nvSpPr>
          <p:spPr>
            <a:xfrm>
              <a:off x="144253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1"/>
            <p:cNvSpPr/>
            <p:nvPr/>
          </p:nvSpPr>
          <p:spPr>
            <a:xfrm>
              <a:off x="1492248" y="2822217"/>
              <a:ext cx="25199" cy="21910"/>
            </a:xfrm>
            <a:custGeom>
              <a:rect b="b" l="l" r="r" t="t"/>
              <a:pathLst>
                <a:path extrusionOk="0" h="766" w="881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1"/>
            <p:cNvSpPr/>
            <p:nvPr/>
          </p:nvSpPr>
          <p:spPr>
            <a:xfrm>
              <a:off x="1541957" y="2822217"/>
              <a:ext cx="27859" cy="21910"/>
            </a:xfrm>
            <a:custGeom>
              <a:rect b="b" l="l" r="r" t="t"/>
              <a:pathLst>
                <a:path extrusionOk="0" h="766" w="974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1"/>
            <p:cNvSpPr/>
            <p:nvPr/>
          </p:nvSpPr>
          <p:spPr>
            <a:xfrm>
              <a:off x="1594984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1"/>
            <p:cNvSpPr/>
            <p:nvPr/>
          </p:nvSpPr>
          <p:spPr>
            <a:xfrm>
              <a:off x="1644693" y="2822217"/>
              <a:ext cx="24541" cy="21910"/>
            </a:xfrm>
            <a:custGeom>
              <a:rect b="b" l="l" r="r" t="t"/>
              <a:pathLst>
                <a:path extrusionOk="0" h="766" w="858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1"/>
            <p:cNvSpPr/>
            <p:nvPr/>
          </p:nvSpPr>
          <p:spPr>
            <a:xfrm>
              <a:off x="1694402" y="2822217"/>
              <a:ext cx="27201" cy="21910"/>
            </a:xfrm>
            <a:custGeom>
              <a:rect b="b" l="l" r="r" t="t"/>
              <a:pathLst>
                <a:path extrusionOk="0" h="766" w="951">
                  <a:moveTo>
                    <a:pt x="1" y="0"/>
                  </a:moveTo>
                  <a:lnTo>
                    <a:pt x="1" y="765"/>
                  </a:lnTo>
                  <a:lnTo>
                    <a:pt x="951" y="76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1"/>
            <p:cNvSpPr/>
            <p:nvPr/>
          </p:nvSpPr>
          <p:spPr>
            <a:xfrm>
              <a:off x="1390169" y="2871927"/>
              <a:ext cx="27859" cy="24541"/>
            </a:xfrm>
            <a:custGeom>
              <a:rect b="b" l="l" r="r" t="t"/>
              <a:pathLst>
                <a:path extrusionOk="0" h="858" w="974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1"/>
            <p:cNvSpPr/>
            <p:nvPr/>
          </p:nvSpPr>
          <p:spPr>
            <a:xfrm>
              <a:off x="1442538" y="2871927"/>
              <a:ext cx="25199" cy="24541"/>
            </a:xfrm>
            <a:custGeom>
              <a:rect b="b" l="l" r="r" t="t"/>
              <a:pathLst>
                <a:path extrusionOk="0" h="858" w="881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1"/>
            <p:cNvSpPr/>
            <p:nvPr/>
          </p:nvSpPr>
          <p:spPr>
            <a:xfrm>
              <a:off x="1644693" y="2871927"/>
              <a:ext cx="76912" cy="24541"/>
            </a:xfrm>
            <a:custGeom>
              <a:rect b="b" l="l" r="r" t="t"/>
              <a:pathLst>
                <a:path extrusionOk="0" h="858" w="2689">
                  <a:moveTo>
                    <a:pt x="0" y="0"/>
                  </a:moveTo>
                  <a:lnTo>
                    <a:pt x="0" y="858"/>
                  </a:lnTo>
                  <a:lnTo>
                    <a:pt x="2689" y="858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1"/>
            <p:cNvSpPr/>
            <p:nvPr/>
          </p:nvSpPr>
          <p:spPr>
            <a:xfrm>
              <a:off x="1547906" y="2871927"/>
              <a:ext cx="71621" cy="24541"/>
            </a:xfrm>
            <a:custGeom>
              <a:rect b="b" l="l" r="r" t="t"/>
              <a:pathLst>
                <a:path extrusionOk="0" h="858" w="2504">
                  <a:moveTo>
                    <a:pt x="279" y="0"/>
                  </a:moveTo>
                  <a:lnTo>
                    <a:pt x="1" y="371"/>
                  </a:lnTo>
                  <a:lnTo>
                    <a:pt x="279" y="858"/>
                  </a:lnTo>
                  <a:lnTo>
                    <a:pt x="2504" y="85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1"/>
            <p:cNvSpPr/>
            <p:nvPr/>
          </p:nvSpPr>
          <p:spPr>
            <a:xfrm>
              <a:off x="1492248" y="2871927"/>
              <a:ext cx="63641" cy="24541"/>
            </a:xfrm>
            <a:custGeom>
              <a:rect b="b" l="l" r="r" t="t"/>
              <a:pathLst>
                <a:path extrusionOk="0" h="858" w="2225">
                  <a:moveTo>
                    <a:pt x="0" y="0"/>
                  </a:moveTo>
                  <a:lnTo>
                    <a:pt x="0" y="858"/>
                  </a:lnTo>
                  <a:lnTo>
                    <a:pt x="2225" y="858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0" name="Google Shape;1500;p91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1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1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91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4" name="Google Shape;1504;p91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505" name="Google Shape;1505;p91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1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1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91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92"/>
          <p:cNvSpPr txBox="1"/>
          <p:nvPr>
            <p:ph idx="4294967295" type="title"/>
          </p:nvPr>
        </p:nvSpPr>
        <p:spPr>
          <a:xfrm>
            <a:off x="720000" y="253150"/>
            <a:ext cx="77040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/NUMEROUS FAILED ATTEMPTS</a:t>
            </a:r>
            <a:endParaRPr/>
          </a:p>
        </p:txBody>
      </p:sp>
      <p:pic>
        <p:nvPicPr>
          <p:cNvPr id="1514" name="Google Shape;151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00" y="1000375"/>
            <a:ext cx="6532776" cy="37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90468">
            <a:off x="337606" y="74800"/>
            <a:ext cx="846878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92"/>
          <p:cNvPicPr preferRelativeResize="0"/>
          <p:nvPr/>
        </p:nvPicPr>
        <p:blipFill rotWithShape="1">
          <a:blip r:embed="rId5">
            <a:alphaModFix/>
          </a:blip>
          <a:srcRect b="0" l="2229" r="0" t="0"/>
          <a:stretch/>
        </p:blipFill>
        <p:spPr>
          <a:xfrm>
            <a:off x="958100" y="247650"/>
            <a:ext cx="709637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9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22" name="Google Shape;1522;p9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3" name="Google Shape;1523;p9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4" name="Google Shape;1524;p9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25" name="Google Shape;1525;p9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26" name="Google Shape;1526;p9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7" name="Google Shape;1527;p9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28" name="Google Shape;1528;p9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29" name="Google Shape;1529;p9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30" name="Google Shape;1530;p9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1" name="Google Shape;1531;p9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32" name="Google Shape;1532;p9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33" name="Google Shape;1533;p9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9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35" name="Google Shape;1535;p93">
            <a:hlinkClick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6" name="Google Shape;1536;p93"/>
          <p:cNvSpPr txBox="1"/>
          <p:nvPr>
            <p:ph type="title"/>
          </p:nvPr>
        </p:nvSpPr>
        <p:spPr>
          <a:xfrm>
            <a:off x="4320325" y="18864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/CONCLUSION</a:t>
            </a:r>
            <a:endParaRPr/>
          </a:p>
        </p:txBody>
      </p:sp>
      <p:sp>
        <p:nvSpPr>
          <p:cNvPr id="1537" name="Google Shape;1537;p93"/>
          <p:cNvSpPr txBox="1"/>
          <p:nvPr>
            <p:ph idx="2" type="title"/>
          </p:nvPr>
        </p:nvSpPr>
        <p:spPr>
          <a:xfrm>
            <a:off x="4320325" y="10446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5A083"/>
                </a:solidFill>
              </a:rPr>
              <a:t>/04</a:t>
            </a:r>
            <a:endParaRPr>
              <a:solidFill>
                <a:srgbClr val="E5A083"/>
              </a:solidFill>
            </a:endParaRPr>
          </a:p>
        </p:txBody>
      </p:sp>
      <p:sp>
        <p:nvSpPr>
          <p:cNvPr id="1538" name="Google Shape;1538;p93"/>
          <p:cNvSpPr txBox="1"/>
          <p:nvPr>
            <p:ph idx="1" type="subTitle"/>
          </p:nvPr>
        </p:nvSpPr>
        <p:spPr>
          <a:xfrm>
            <a:off x="4320325" y="3385500"/>
            <a:ext cx="3652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At Last…</a:t>
            </a:r>
            <a:endParaRPr/>
          </a:p>
        </p:txBody>
      </p:sp>
      <p:sp>
        <p:nvSpPr>
          <p:cNvPr id="1539" name="Google Shape;1539;p93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93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93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93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251654" y="1820613"/>
            <a:ext cx="2224098" cy="1884607"/>
            <a:chOff x="5375029" y="1818088"/>
            <a:chExt cx="2224098" cy="1884607"/>
          </a:xfrm>
        </p:grpSpPr>
        <p:sp>
          <p:nvSpPr>
            <p:cNvPr id="1544" name="Google Shape;1544;p93"/>
            <p:cNvSpPr/>
            <p:nvPr/>
          </p:nvSpPr>
          <p:spPr>
            <a:xfrm>
              <a:off x="6273950" y="3298356"/>
              <a:ext cx="426300" cy="396873"/>
            </a:xfrm>
            <a:custGeom>
              <a:rect b="b" l="l" r="r" t="t"/>
              <a:pathLst>
                <a:path extrusionOk="0" h="15982" w="17167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6154104" y="3665446"/>
              <a:ext cx="666008" cy="37249"/>
            </a:xfrm>
            <a:custGeom>
              <a:rect b="b" l="l" r="r" t="t"/>
              <a:pathLst>
                <a:path extrusionOk="0" h="1500" w="2682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6273950" y="3303326"/>
              <a:ext cx="426300" cy="126596"/>
            </a:xfrm>
            <a:custGeom>
              <a:rect b="b" l="l" r="r" t="t"/>
              <a:pathLst>
                <a:path extrusionOk="0" h="5098" w="17167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5375029" y="3097292"/>
              <a:ext cx="2224098" cy="218476"/>
            </a:xfrm>
            <a:custGeom>
              <a:rect b="b" l="l" r="r" t="t"/>
              <a:pathLst>
                <a:path extrusionOk="0" h="8798" w="89564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3"/>
            <p:cNvSpPr/>
            <p:nvPr/>
          </p:nvSpPr>
          <p:spPr>
            <a:xfrm>
              <a:off x="5375029" y="1818088"/>
              <a:ext cx="2224098" cy="1289130"/>
            </a:xfrm>
            <a:custGeom>
              <a:rect b="b" l="l" r="r" t="t"/>
              <a:pathLst>
                <a:path extrusionOk="0" h="51913" w="89564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2E2E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3"/>
            <p:cNvSpPr/>
            <p:nvPr/>
          </p:nvSpPr>
          <p:spPr>
            <a:xfrm>
              <a:off x="5434356" y="1871380"/>
              <a:ext cx="2105424" cy="1171945"/>
            </a:xfrm>
            <a:custGeom>
              <a:rect b="b" l="l" r="r" t="t"/>
              <a:pathLst>
                <a:path extrusionOk="0" h="47194" w="84785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5527258" y="1968354"/>
              <a:ext cx="677406" cy="476585"/>
            </a:xfrm>
            <a:custGeom>
              <a:rect b="b" l="l" r="r" t="t"/>
              <a:pathLst>
                <a:path extrusionOk="0" h="19192" w="27279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5527258" y="2497898"/>
              <a:ext cx="1407730" cy="476685"/>
            </a:xfrm>
            <a:custGeom>
              <a:rect b="b" l="l" r="r" t="t"/>
              <a:pathLst>
                <a:path extrusionOk="0" h="19196" w="56689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6257635" y="1968354"/>
              <a:ext cx="677381" cy="476585"/>
            </a:xfrm>
            <a:custGeom>
              <a:rect b="b" l="l" r="r" t="t"/>
              <a:pathLst>
                <a:path extrusionOk="0" h="19192" w="27278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93"/>
            <p:cNvSpPr/>
            <p:nvPr/>
          </p:nvSpPr>
          <p:spPr>
            <a:xfrm>
              <a:off x="7002489" y="1968354"/>
              <a:ext cx="479540" cy="221332"/>
            </a:xfrm>
            <a:custGeom>
              <a:rect b="b" l="l" r="r" t="t"/>
              <a:pathLst>
                <a:path extrusionOk="0" h="8913" w="19311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93"/>
            <p:cNvSpPr/>
            <p:nvPr/>
          </p:nvSpPr>
          <p:spPr>
            <a:xfrm>
              <a:off x="7002489" y="2241370"/>
              <a:ext cx="479540" cy="733204"/>
            </a:xfrm>
            <a:custGeom>
              <a:rect b="b" l="l" r="r" t="t"/>
              <a:pathLst>
                <a:path extrusionOk="0" h="29526" w="19311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5" name="Google Shape;1555;p93"/>
          <p:cNvGrpSpPr/>
          <p:nvPr/>
        </p:nvGrpSpPr>
        <p:grpSpPr>
          <a:xfrm>
            <a:off x="2994867" y="1438266"/>
            <a:ext cx="795392" cy="626115"/>
            <a:chOff x="7542675" y="1392460"/>
            <a:chExt cx="879178" cy="692069"/>
          </a:xfrm>
        </p:grpSpPr>
        <p:sp>
          <p:nvSpPr>
            <p:cNvPr id="1556" name="Google Shape;1556;p93"/>
            <p:cNvSpPr/>
            <p:nvPr/>
          </p:nvSpPr>
          <p:spPr>
            <a:xfrm>
              <a:off x="7542675" y="1392460"/>
              <a:ext cx="879178" cy="692069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7" name="Google Shape;1557;p93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1558" name="Google Shape;1558;p93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93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93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93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62" name="Google Shape;1562;p93"/>
          <p:cNvGrpSpPr/>
          <p:nvPr/>
        </p:nvGrpSpPr>
        <p:grpSpPr>
          <a:xfrm>
            <a:off x="932035" y="2847851"/>
            <a:ext cx="633471" cy="733893"/>
            <a:chOff x="5055410" y="2845326"/>
            <a:chExt cx="633471" cy="733893"/>
          </a:xfrm>
        </p:grpSpPr>
        <p:grpSp>
          <p:nvGrpSpPr>
            <p:cNvPr id="1563" name="Google Shape;1563;p93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1564" name="Google Shape;1564;p93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2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65" name="Google Shape;1565;p93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1566" name="Google Shape;1566;p93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rect b="b" l="l" r="r" t="t"/>
                  <a:pathLst>
                    <a:path extrusionOk="0" h="14209" w="14203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rgbClr val="E07A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93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rect b="b" l="l" r="r" t="t"/>
                  <a:pathLst>
                    <a:path extrusionOk="0" h="4650" w="4656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93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rect b="b" l="l" r="r" t="t"/>
                  <a:pathLst>
                    <a:path extrusionOk="0" h="5727" w="9793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69" name="Google Shape;1569;p93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1570" name="Google Shape;1570;p93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93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93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3" name="Google Shape;1573;p93"/>
          <p:cNvGrpSpPr/>
          <p:nvPr/>
        </p:nvGrpSpPr>
        <p:grpSpPr>
          <a:xfrm>
            <a:off x="3303820" y="2467218"/>
            <a:ext cx="694832" cy="494692"/>
            <a:chOff x="3336290" y="764021"/>
            <a:chExt cx="810300" cy="576900"/>
          </a:xfrm>
        </p:grpSpPr>
        <p:sp>
          <p:nvSpPr>
            <p:cNvPr id="1574" name="Google Shape;1574;p93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3"/>
            <p:cNvSpPr/>
            <p:nvPr/>
          </p:nvSpPr>
          <p:spPr>
            <a:xfrm>
              <a:off x="3414726" y="1013671"/>
              <a:ext cx="653730" cy="281110"/>
            </a:xfrm>
            <a:custGeom>
              <a:rect b="b" l="l" r="r" t="t"/>
              <a:pathLst>
                <a:path extrusionOk="0" h="14176" w="28015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3"/>
            <p:cNvSpPr/>
            <p:nvPr/>
          </p:nvSpPr>
          <p:spPr>
            <a:xfrm>
              <a:off x="3848871" y="832785"/>
              <a:ext cx="144823" cy="144867"/>
            </a:xfrm>
            <a:custGeom>
              <a:rect b="b" l="l" r="r" t="t"/>
              <a:pathLst>
                <a:path extrusionOk="0" h="4417" w="4416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7" name="Google Shape;1577;p93"/>
          <p:cNvGrpSpPr/>
          <p:nvPr/>
        </p:nvGrpSpPr>
        <p:grpSpPr>
          <a:xfrm>
            <a:off x="1036036" y="1733885"/>
            <a:ext cx="999286" cy="251306"/>
            <a:chOff x="6394932" y="2541500"/>
            <a:chExt cx="959100" cy="241200"/>
          </a:xfrm>
        </p:grpSpPr>
        <p:sp>
          <p:nvSpPr>
            <p:cNvPr id="1578" name="Google Shape;1578;p93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3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3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93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93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EA7D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94"/>
          <p:cNvSpPr txBox="1"/>
          <p:nvPr>
            <p:ph idx="4294967295" type="title"/>
          </p:nvPr>
        </p:nvSpPr>
        <p:spPr>
          <a:xfrm>
            <a:off x="720000" y="253150"/>
            <a:ext cx="7704000" cy="5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/OUR RESULT</a:t>
            </a:r>
            <a:endParaRPr/>
          </a:p>
        </p:txBody>
      </p:sp>
      <p:pic>
        <p:nvPicPr>
          <p:cNvPr id="1588" name="Google Shape;1588;p94"/>
          <p:cNvPicPr preferRelativeResize="0"/>
          <p:nvPr/>
        </p:nvPicPr>
        <p:blipFill rotWithShape="1">
          <a:blip r:embed="rId3">
            <a:alphaModFix/>
          </a:blip>
          <a:srcRect b="0" l="0" r="0" t="3016"/>
          <a:stretch/>
        </p:blipFill>
        <p:spPr>
          <a:xfrm>
            <a:off x="4455900" y="909025"/>
            <a:ext cx="3811749" cy="22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00" y="2281100"/>
            <a:ext cx="3541251" cy="19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94"/>
          <p:cNvSpPr txBox="1"/>
          <p:nvPr/>
        </p:nvSpPr>
        <p:spPr>
          <a:xfrm>
            <a:off x="1011200" y="909025"/>
            <a:ext cx="32463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E2E2"/>
                </a:solidFill>
                <a:latin typeface="Fira Code"/>
                <a:ea typeface="Fira Code"/>
                <a:cs typeface="Fira Code"/>
                <a:sym typeface="Fira Code"/>
              </a:rPr>
              <a:t>Creation of data frames with the data… </a:t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75" y="1424425"/>
            <a:ext cx="6150850" cy="35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95"/>
          <p:cNvSpPr txBox="1"/>
          <p:nvPr>
            <p:ph type="title"/>
          </p:nvPr>
        </p:nvSpPr>
        <p:spPr>
          <a:xfrm>
            <a:off x="831350" y="448350"/>
            <a:ext cx="76215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INTERMEDIARY STEPS: </a:t>
            </a:r>
            <a:r>
              <a:rPr lang="fr"/>
              <a:t>Making dictionaries to run a T-test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96"/>
          <p:cNvSpPr txBox="1"/>
          <p:nvPr>
            <p:ph idx="4294967295" type="title"/>
          </p:nvPr>
        </p:nvSpPr>
        <p:spPr>
          <a:xfrm>
            <a:off x="720000" y="253150"/>
            <a:ext cx="7704000" cy="5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/OUR RESULT</a:t>
            </a:r>
            <a:endParaRPr/>
          </a:p>
        </p:txBody>
      </p:sp>
      <p:sp>
        <p:nvSpPr>
          <p:cNvPr id="1602" name="Google Shape;1602;p96"/>
          <p:cNvSpPr txBox="1"/>
          <p:nvPr/>
        </p:nvSpPr>
        <p:spPr>
          <a:xfrm>
            <a:off x="1034225" y="1664000"/>
            <a:ext cx="19920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E2E2"/>
                </a:solidFill>
                <a:latin typeface="Fira Code"/>
                <a:ea typeface="Fira Code"/>
                <a:cs typeface="Fira Code"/>
                <a:sym typeface="Fira Code"/>
              </a:rPr>
              <a:t>Men and Women show up in parliament to vote at the same rate…</a:t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3" name="Google Shape;1603;p96"/>
          <p:cNvSpPr txBox="1"/>
          <p:nvPr/>
        </p:nvSpPr>
        <p:spPr>
          <a:xfrm>
            <a:off x="1034225" y="1038800"/>
            <a:ext cx="2417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/THERE IS NO DIFFERENCE</a:t>
            </a:r>
            <a:endParaRPr b="1" sz="2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04" name="Google Shape;1604;p96"/>
          <p:cNvPicPr preferRelativeResize="0"/>
          <p:nvPr/>
        </p:nvPicPr>
        <p:blipFill rotWithShape="1">
          <a:blip r:embed="rId3">
            <a:alphaModFix/>
          </a:blip>
          <a:srcRect b="8" l="0" r="0" t="13724"/>
          <a:stretch/>
        </p:blipFill>
        <p:spPr>
          <a:xfrm>
            <a:off x="152400" y="3716676"/>
            <a:ext cx="8839199" cy="4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125" y="1439800"/>
            <a:ext cx="4277676" cy="14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0" name="Google Shape;1610;p9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11" name="Google Shape;1611;p9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2" name="Google Shape;1612;p9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3" name="Google Shape;1613;p9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14" name="Google Shape;1614;p9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15" name="Google Shape;1615;p9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6" name="Google Shape;1616;p9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17" name="Google Shape;1617;p9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18" name="Google Shape;1618;p9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19" name="Google Shape;1619;p9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0" name="Google Shape;1620;p9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21" name="Google Shape;1621;p9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22" name="Google Shape;1622;p9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9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4" name="Google Shape;1624;p97">
            <a:hlinkClick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5" name="Google Shape;1625;p97"/>
          <p:cNvSpPr txBox="1"/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200"/>
              <a:t>&lt;bad data&gt;</a:t>
            </a:r>
            <a:endParaRPr sz="8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200"/>
              <a:t>&lt;difficulty&gt;</a:t>
            </a:r>
            <a:endParaRPr sz="8200"/>
          </a:p>
        </p:txBody>
      </p:sp>
      <p:sp>
        <p:nvSpPr>
          <p:cNvPr id="1626" name="Google Shape;1626;p97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97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97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7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0" name="Google Shape;163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450" y="1426850"/>
            <a:ext cx="2289800" cy="22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5" name="Google Shape;1635;p9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36" name="Google Shape;1636;p9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7" name="Google Shape;1637;p9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8" name="Google Shape;1638;p9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39" name="Google Shape;1639;p9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40" name="Google Shape;1640;p9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1" name="Google Shape;1641;p9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42" name="Google Shape;1642;p9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43" name="Google Shape;1643;p9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44" name="Google Shape;1644;p9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5" name="Google Shape;1645;p9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46" name="Google Shape;1646;p9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47" name="Google Shape;1647;p9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9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49" name="Google Shape;1649;p98">
            <a:hlinkClick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0" name="Google Shape;1650;p98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98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9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9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4" name="Google Shape;165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699"/>
            <a:ext cx="94376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4"/>
          <p:cNvSpPr txBox="1"/>
          <p:nvPr>
            <p:ph type="title"/>
          </p:nvPr>
        </p:nvSpPr>
        <p:spPr>
          <a:xfrm>
            <a:off x="819850" y="756375"/>
            <a:ext cx="76215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Working on gender with legal data</a:t>
            </a:r>
            <a:endParaRPr/>
          </a:p>
        </p:txBody>
      </p:sp>
      <p:sp>
        <p:nvSpPr>
          <p:cNvPr id="850" name="Google Shape;850;p64"/>
          <p:cNvSpPr txBox="1"/>
          <p:nvPr>
            <p:ph idx="1" type="subTitle"/>
          </p:nvPr>
        </p:nvSpPr>
        <p:spPr>
          <a:xfrm>
            <a:off x="729100" y="3192600"/>
            <a:ext cx="7557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first attempt with trials, but a lack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new choice: </a:t>
            </a:r>
            <a:r>
              <a:rPr lang="fr"/>
              <a:t>the minutes of the European Parliament's plenary assemblies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the European Parliament?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5"/>
          <p:cNvSpPr txBox="1"/>
          <p:nvPr>
            <p:ph type="title"/>
          </p:nvPr>
        </p:nvSpPr>
        <p:spPr>
          <a:xfrm>
            <a:off x="819850" y="756375"/>
            <a:ext cx="76215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Background information</a:t>
            </a:r>
            <a:endParaRPr/>
          </a:p>
        </p:txBody>
      </p:sp>
      <p:sp>
        <p:nvSpPr>
          <p:cNvPr id="856" name="Google Shape;856;p65"/>
          <p:cNvSpPr txBox="1"/>
          <p:nvPr>
            <p:ph idx="1" type="subTitle"/>
          </p:nvPr>
        </p:nvSpPr>
        <p:spPr>
          <a:xfrm>
            <a:off x="729100" y="2117225"/>
            <a:ext cx="7557000" cy="17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/>
              <a:t>Women vote more than men in general elections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/>
              <a:t>There is still a </a:t>
            </a:r>
            <a:r>
              <a:rPr lang="fr"/>
              <a:t>discrepancy</a:t>
            </a:r>
            <a:r>
              <a:rPr lang="fr"/>
              <a:t> between men and women in the EU parliament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/>
              <a:t>“A cold and thankless place” → Few MEPs gain fame and many MEPs have outside jobs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/>
              <a:t>Impact of Maternity leave → several female MEPs were out for more than a year.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525" y="185513"/>
            <a:ext cx="5482275" cy="4772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2" name="Google Shape;862;p66"/>
          <p:cNvSpPr txBox="1"/>
          <p:nvPr/>
        </p:nvSpPr>
        <p:spPr>
          <a:xfrm>
            <a:off x="540825" y="3279815"/>
            <a:ext cx="23916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E2E2"/>
                </a:solidFill>
                <a:latin typeface="Fira Code"/>
                <a:ea typeface="Fira Code"/>
                <a:cs typeface="Fira Code"/>
                <a:sym typeface="Fira Code"/>
              </a:rPr>
              <a:t>Some parliamentarians have bad attendance record</a:t>
            </a:r>
            <a:endParaRPr sz="1600"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1014450" y="2215050"/>
            <a:ext cx="71151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Can we detect a difference in the rate of MEPs who are “not participating” in the votes, according to gender?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6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3" name="Google Shape;873;p6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p6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p6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76" name="Google Shape;876;p6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77" name="Google Shape;877;p6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8" name="Google Shape;878;p6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79" name="Google Shape;879;p6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0" name="Google Shape;880;p6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1" name="Google Shape;881;p6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2" name="Google Shape;882;p6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83" name="Google Shape;883;p6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84" name="Google Shape;884;p6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6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6" name="Google Shape;886;p68">
            <a:hlinkClick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7" name="Google Shape;887;p68"/>
          <p:cNvSpPr txBox="1"/>
          <p:nvPr>
            <p:ph type="title"/>
          </p:nvPr>
        </p:nvSpPr>
        <p:spPr>
          <a:xfrm>
            <a:off x="4320325" y="18864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/OUR CODE</a:t>
            </a:r>
            <a:endParaRPr/>
          </a:p>
        </p:txBody>
      </p:sp>
      <p:sp>
        <p:nvSpPr>
          <p:cNvPr id="888" name="Google Shape;888;p68"/>
          <p:cNvSpPr txBox="1"/>
          <p:nvPr>
            <p:ph idx="2" type="title"/>
          </p:nvPr>
        </p:nvSpPr>
        <p:spPr>
          <a:xfrm>
            <a:off x="4320325" y="10446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5A083"/>
                </a:solidFill>
              </a:rPr>
              <a:t>/02</a:t>
            </a:r>
            <a:endParaRPr>
              <a:solidFill>
                <a:srgbClr val="E5A083"/>
              </a:solidFill>
            </a:endParaRPr>
          </a:p>
        </p:txBody>
      </p:sp>
      <p:sp>
        <p:nvSpPr>
          <p:cNvPr id="889" name="Google Shape;889;p68"/>
          <p:cNvSpPr txBox="1"/>
          <p:nvPr>
            <p:ph idx="1" type="subTitle"/>
          </p:nvPr>
        </p:nvSpPr>
        <p:spPr>
          <a:xfrm>
            <a:off x="4320325" y="3385500"/>
            <a:ext cx="3652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What were the steps of our code, what were the choices we made and why?</a:t>
            </a:r>
            <a:endParaRPr/>
          </a:p>
        </p:txBody>
      </p:sp>
      <p:sp>
        <p:nvSpPr>
          <p:cNvPr id="890" name="Google Shape;890;p68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8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4" name="Google Shape;894;p68"/>
          <p:cNvGrpSpPr/>
          <p:nvPr/>
        </p:nvGrpSpPr>
        <p:grpSpPr>
          <a:xfrm>
            <a:off x="1251654" y="1820613"/>
            <a:ext cx="2224098" cy="1884607"/>
            <a:chOff x="5375029" y="1818088"/>
            <a:chExt cx="2224098" cy="1884607"/>
          </a:xfrm>
        </p:grpSpPr>
        <p:sp>
          <p:nvSpPr>
            <p:cNvPr id="895" name="Google Shape;895;p68"/>
            <p:cNvSpPr/>
            <p:nvPr/>
          </p:nvSpPr>
          <p:spPr>
            <a:xfrm>
              <a:off x="6273950" y="3298356"/>
              <a:ext cx="426300" cy="396873"/>
            </a:xfrm>
            <a:custGeom>
              <a:rect b="b" l="l" r="r" t="t"/>
              <a:pathLst>
                <a:path extrusionOk="0" h="15982" w="17167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8"/>
            <p:cNvSpPr/>
            <p:nvPr/>
          </p:nvSpPr>
          <p:spPr>
            <a:xfrm>
              <a:off x="6154104" y="3665446"/>
              <a:ext cx="666008" cy="37249"/>
            </a:xfrm>
            <a:custGeom>
              <a:rect b="b" l="l" r="r" t="t"/>
              <a:pathLst>
                <a:path extrusionOk="0" h="1500" w="2682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8"/>
            <p:cNvSpPr/>
            <p:nvPr/>
          </p:nvSpPr>
          <p:spPr>
            <a:xfrm>
              <a:off x="6273950" y="3303326"/>
              <a:ext cx="426300" cy="126596"/>
            </a:xfrm>
            <a:custGeom>
              <a:rect b="b" l="l" r="r" t="t"/>
              <a:pathLst>
                <a:path extrusionOk="0" h="5098" w="17167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8"/>
            <p:cNvSpPr/>
            <p:nvPr/>
          </p:nvSpPr>
          <p:spPr>
            <a:xfrm>
              <a:off x="5375029" y="3097292"/>
              <a:ext cx="2224098" cy="218476"/>
            </a:xfrm>
            <a:custGeom>
              <a:rect b="b" l="l" r="r" t="t"/>
              <a:pathLst>
                <a:path extrusionOk="0" h="8798" w="89564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8"/>
            <p:cNvSpPr/>
            <p:nvPr/>
          </p:nvSpPr>
          <p:spPr>
            <a:xfrm>
              <a:off x="5375029" y="1818088"/>
              <a:ext cx="2224098" cy="1289130"/>
            </a:xfrm>
            <a:custGeom>
              <a:rect b="b" l="l" r="r" t="t"/>
              <a:pathLst>
                <a:path extrusionOk="0" h="51913" w="89564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2E2E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8"/>
            <p:cNvSpPr/>
            <p:nvPr/>
          </p:nvSpPr>
          <p:spPr>
            <a:xfrm>
              <a:off x="5434356" y="1871380"/>
              <a:ext cx="2105424" cy="1171945"/>
            </a:xfrm>
            <a:custGeom>
              <a:rect b="b" l="l" r="r" t="t"/>
              <a:pathLst>
                <a:path extrusionOk="0" h="47194" w="84785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8"/>
            <p:cNvSpPr/>
            <p:nvPr/>
          </p:nvSpPr>
          <p:spPr>
            <a:xfrm>
              <a:off x="5527258" y="1968354"/>
              <a:ext cx="677406" cy="476585"/>
            </a:xfrm>
            <a:custGeom>
              <a:rect b="b" l="l" r="r" t="t"/>
              <a:pathLst>
                <a:path extrusionOk="0" h="19192" w="27279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8"/>
            <p:cNvSpPr/>
            <p:nvPr/>
          </p:nvSpPr>
          <p:spPr>
            <a:xfrm>
              <a:off x="5527258" y="2497898"/>
              <a:ext cx="1407730" cy="476685"/>
            </a:xfrm>
            <a:custGeom>
              <a:rect b="b" l="l" r="r" t="t"/>
              <a:pathLst>
                <a:path extrusionOk="0" h="19196" w="56689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8"/>
            <p:cNvSpPr/>
            <p:nvPr/>
          </p:nvSpPr>
          <p:spPr>
            <a:xfrm>
              <a:off x="6257635" y="1968354"/>
              <a:ext cx="677381" cy="476585"/>
            </a:xfrm>
            <a:custGeom>
              <a:rect b="b" l="l" r="r" t="t"/>
              <a:pathLst>
                <a:path extrusionOk="0" h="19192" w="27278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8"/>
            <p:cNvSpPr/>
            <p:nvPr/>
          </p:nvSpPr>
          <p:spPr>
            <a:xfrm>
              <a:off x="7002489" y="1968354"/>
              <a:ext cx="479540" cy="221332"/>
            </a:xfrm>
            <a:custGeom>
              <a:rect b="b" l="l" r="r" t="t"/>
              <a:pathLst>
                <a:path extrusionOk="0" h="8913" w="19311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8"/>
            <p:cNvSpPr/>
            <p:nvPr/>
          </p:nvSpPr>
          <p:spPr>
            <a:xfrm>
              <a:off x="7002489" y="2241370"/>
              <a:ext cx="479540" cy="733204"/>
            </a:xfrm>
            <a:custGeom>
              <a:rect b="b" l="l" r="r" t="t"/>
              <a:pathLst>
                <a:path extrusionOk="0" h="29526" w="19311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68"/>
          <p:cNvGrpSpPr/>
          <p:nvPr/>
        </p:nvGrpSpPr>
        <p:grpSpPr>
          <a:xfrm>
            <a:off x="2994867" y="1438266"/>
            <a:ext cx="795392" cy="626115"/>
            <a:chOff x="7542675" y="1392460"/>
            <a:chExt cx="879178" cy="692069"/>
          </a:xfrm>
        </p:grpSpPr>
        <p:sp>
          <p:nvSpPr>
            <p:cNvPr id="907" name="Google Shape;907;p68"/>
            <p:cNvSpPr/>
            <p:nvPr/>
          </p:nvSpPr>
          <p:spPr>
            <a:xfrm>
              <a:off x="7542675" y="1392460"/>
              <a:ext cx="879178" cy="692069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8" name="Google Shape;908;p68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909" name="Google Shape;909;p68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68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68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68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3" name="Google Shape;913;p68"/>
          <p:cNvGrpSpPr/>
          <p:nvPr/>
        </p:nvGrpSpPr>
        <p:grpSpPr>
          <a:xfrm>
            <a:off x="932035" y="2847851"/>
            <a:ext cx="633471" cy="733893"/>
            <a:chOff x="5055410" y="2845326"/>
            <a:chExt cx="633471" cy="733893"/>
          </a:xfrm>
        </p:grpSpPr>
        <p:grpSp>
          <p:nvGrpSpPr>
            <p:cNvPr id="914" name="Google Shape;914;p68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915" name="Google Shape;915;p68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2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6" name="Google Shape;916;p68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917" name="Google Shape;917;p68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rect b="b" l="l" r="r" t="t"/>
                  <a:pathLst>
                    <a:path extrusionOk="0" h="14209" w="14203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rgbClr val="E07A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68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rect b="b" l="l" r="r" t="t"/>
                  <a:pathLst>
                    <a:path extrusionOk="0" h="4650" w="4656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68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rect b="b" l="l" r="r" t="t"/>
                  <a:pathLst>
                    <a:path extrusionOk="0" h="5727" w="9793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20" name="Google Shape;920;p68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921" name="Google Shape;921;p68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68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68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4" name="Google Shape;924;p68"/>
          <p:cNvGrpSpPr/>
          <p:nvPr/>
        </p:nvGrpSpPr>
        <p:grpSpPr>
          <a:xfrm>
            <a:off x="3303820" y="2467218"/>
            <a:ext cx="694832" cy="494692"/>
            <a:chOff x="3336290" y="764021"/>
            <a:chExt cx="810300" cy="576900"/>
          </a:xfrm>
        </p:grpSpPr>
        <p:sp>
          <p:nvSpPr>
            <p:cNvPr id="925" name="Google Shape;925;p68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8"/>
            <p:cNvSpPr/>
            <p:nvPr/>
          </p:nvSpPr>
          <p:spPr>
            <a:xfrm>
              <a:off x="3414726" y="1013671"/>
              <a:ext cx="653730" cy="281110"/>
            </a:xfrm>
            <a:custGeom>
              <a:rect b="b" l="l" r="r" t="t"/>
              <a:pathLst>
                <a:path extrusionOk="0" h="14176" w="28015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8"/>
            <p:cNvSpPr/>
            <p:nvPr/>
          </p:nvSpPr>
          <p:spPr>
            <a:xfrm>
              <a:off x="3848871" y="832785"/>
              <a:ext cx="144823" cy="144867"/>
            </a:xfrm>
            <a:custGeom>
              <a:rect b="b" l="l" r="r" t="t"/>
              <a:pathLst>
                <a:path extrusionOk="0" h="4417" w="4416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" name="Google Shape;928;p68"/>
          <p:cNvGrpSpPr/>
          <p:nvPr/>
        </p:nvGrpSpPr>
        <p:grpSpPr>
          <a:xfrm>
            <a:off x="1036036" y="1733885"/>
            <a:ext cx="999286" cy="251306"/>
            <a:chOff x="6394932" y="2541500"/>
            <a:chExt cx="959100" cy="241200"/>
          </a:xfrm>
        </p:grpSpPr>
        <p:sp>
          <p:nvSpPr>
            <p:cNvPr id="929" name="Google Shape;929;p68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8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8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8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8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EA7D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9"/>
          <p:cNvSpPr txBox="1"/>
          <p:nvPr>
            <p:ph idx="1" type="subTitle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39" name="Google Shape;939;p6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0" name="Google Shape;940;p6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6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6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43" name="Google Shape;943;p6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4" name="Google Shape;944;p6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5" name="Google Shape;945;p6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6" name="Google Shape;946;p6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47" name="Google Shape;947;p6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48" name="Google Shape;948;p6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9" name="Google Shape;949;p6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50" name="Google Shape;950;p6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1" name="Google Shape;951;p6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6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3" name="Google Shape;953;p69">
            <a:hlinkClick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4" name="Google Shape;954;p69"/>
          <p:cNvSpPr txBox="1"/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[1] IMPORT THE MINUTES	</a:t>
            </a:r>
            <a:endParaRPr sz="1500"/>
          </a:p>
        </p:txBody>
      </p:sp>
      <p:sp>
        <p:nvSpPr>
          <p:cNvPr id="955" name="Google Shape;955;p69"/>
          <p:cNvSpPr txBox="1"/>
          <p:nvPr>
            <p:ph idx="1" type="subTitle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From the 8th legislature (2014-2019) </a:t>
            </a:r>
            <a:endParaRPr/>
          </a:p>
        </p:txBody>
      </p:sp>
      <p:sp>
        <p:nvSpPr>
          <p:cNvPr id="956" name="Google Shape;956;p69"/>
          <p:cNvSpPr txBox="1"/>
          <p:nvPr>
            <p:ph idx="2" type="title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[2] IMPORT PARLIAMENTARIANS</a:t>
            </a:r>
            <a:endParaRPr sz="1500"/>
          </a:p>
        </p:txBody>
      </p:sp>
      <p:sp>
        <p:nvSpPr>
          <p:cNvPr id="957" name="Google Shape;957;p69"/>
          <p:cNvSpPr txBox="1"/>
          <p:nvPr>
            <p:ph idx="3" type="subTitle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Accessing the complete list </a:t>
            </a:r>
            <a:endParaRPr/>
          </a:p>
        </p:txBody>
      </p:sp>
      <p:sp>
        <p:nvSpPr>
          <p:cNvPr id="958" name="Google Shape;958;p69"/>
          <p:cNvSpPr txBox="1"/>
          <p:nvPr>
            <p:ph idx="4" type="title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[4] </a:t>
            </a:r>
            <a:r>
              <a:rPr lang="fr" sz="1500"/>
              <a:t>CREATE ARCHITECTURE</a:t>
            </a:r>
            <a:endParaRPr sz="1500"/>
          </a:p>
        </p:txBody>
      </p:sp>
      <p:sp>
        <p:nvSpPr>
          <p:cNvPr id="959" name="Google Shape;959;p69"/>
          <p:cNvSpPr txBox="1"/>
          <p:nvPr>
            <p:ph idx="5" type="subTitle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code based on fake data</a:t>
            </a:r>
            <a:endParaRPr/>
          </a:p>
        </p:txBody>
      </p:sp>
      <p:sp>
        <p:nvSpPr>
          <p:cNvPr id="960" name="Google Shape;960;p69"/>
          <p:cNvSpPr txBox="1"/>
          <p:nvPr>
            <p:ph idx="6" type="title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[5] </a:t>
            </a:r>
            <a:r>
              <a:rPr lang="fr" sz="1500"/>
              <a:t>IMPLEMENT THE PROGRAM</a:t>
            </a:r>
            <a:endParaRPr sz="1500"/>
          </a:p>
        </p:txBody>
      </p:sp>
      <p:sp>
        <p:nvSpPr>
          <p:cNvPr id="961" name="Google Shape;961;p69"/>
          <p:cNvSpPr txBox="1"/>
          <p:nvPr>
            <p:ph idx="7" type="subTitle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Connecting all the pieces tgt.</a:t>
            </a:r>
            <a:endParaRPr/>
          </a:p>
        </p:txBody>
      </p:sp>
      <p:sp>
        <p:nvSpPr>
          <p:cNvPr id="962" name="Google Shape;962;p69"/>
          <p:cNvSpPr txBox="1"/>
          <p:nvPr>
            <p:ph idx="8" type="title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[3] CLEANING PARLIAMENTARIANS</a:t>
            </a:r>
            <a:endParaRPr sz="1500"/>
          </a:p>
        </p:txBody>
      </p:sp>
      <p:sp>
        <p:nvSpPr>
          <p:cNvPr id="963" name="Google Shape;963;p69"/>
          <p:cNvSpPr txBox="1"/>
          <p:nvPr>
            <p:ph idx="9" type="subTitle"/>
          </p:nvPr>
        </p:nvSpPr>
        <p:spPr>
          <a:xfrm>
            <a:off x="6364451" y="20221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From 751 to 636</a:t>
            </a:r>
            <a:endParaRPr/>
          </a:p>
        </p:txBody>
      </p:sp>
      <p:sp>
        <p:nvSpPr>
          <p:cNvPr id="964" name="Google Shape;964;p69"/>
          <p:cNvSpPr txBox="1"/>
          <p:nvPr>
            <p:ph idx="13" type="title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[6] </a:t>
            </a:r>
            <a:r>
              <a:rPr lang="fr" sz="1500"/>
              <a:t>TEST AND RESULT</a:t>
            </a:r>
            <a:endParaRPr sz="1500"/>
          </a:p>
        </p:txBody>
      </p:sp>
      <p:sp>
        <p:nvSpPr>
          <p:cNvPr id="965" name="Google Shape;965;p69"/>
          <p:cNvSpPr txBox="1"/>
          <p:nvPr>
            <p:ph idx="14" type="subTitle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Results?</a:t>
            </a:r>
            <a:endParaRPr/>
          </a:p>
        </p:txBody>
      </p:sp>
      <p:sp>
        <p:nvSpPr>
          <p:cNvPr id="966" name="Google Shape;966;p69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/OUR CONCEPT</a:t>
            </a:r>
            <a:endParaRPr/>
          </a:p>
        </p:txBody>
      </p:sp>
      <p:sp>
        <p:nvSpPr>
          <p:cNvPr id="967" name="Google Shape;967;p69"/>
          <p:cNvSpPr/>
          <p:nvPr/>
        </p:nvSpPr>
        <p:spPr>
          <a:xfrm>
            <a:off x="1028946" y="2302038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8" name="Google Shape;968;p69"/>
          <p:cNvSpPr/>
          <p:nvPr/>
        </p:nvSpPr>
        <p:spPr>
          <a:xfrm>
            <a:off x="1028946" y="4009338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9" name="Google Shape;969;p69"/>
          <p:cNvSpPr/>
          <p:nvPr/>
        </p:nvSpPr>
        <p:spPr>
          <a:xfrm>
            <a:off x="3527046" y="2302038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0" name="Google Shape;970;p69"/>
          <p:cNvSpPr/>
          <p:nvPr/>
        </p:nvSpPr>
        <p:spPr>
          <a:xfrm>
            <a:off x="3527046" y="4009338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1" name="Google Shape;971;p69"/>
          <p:cNvSpPr/>
          <p:nvPr/>
        </p:nvSpPr>
        <p:spPr>
          <a:xfrm>
            <a:off x="6025321" y="2302038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2" name="Google Shape;972;p69"/>
          <p:cNvSpPr/>
          <p:nvPr/>
        </p:nvSpPr>
        <p:spPr>
          <a:xfrm>
            <a:off x="6025321" y="4009338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3" name="Google Shape;973;p69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9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9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7" name="Google Shape;977;p6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78" name="Google Shape;978;p6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E1E2C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